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Helvetica World" charset="1" panose="020B0500040000020004"/>
      <p:regular r:id="rId25"/>
    </p:embeddedFont>
    <p:embeddedFont>
      <p:font typeface="Helvetica World Bold" charset="1" panose="020B0800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9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0.png" Type="http://schemas.openxmlformats.org/officeDocument/2006/relationships/image"/><Relationship Id="rId4" Target="../media/image2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2358"/>
            <a:ext cx="17773650" cy="9815008"/>
            <a:chOff x="0" y="0"/>
            <a:chExt cx="2753603" cy="15206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3603" cy="1520602"/>
            </a:xfrm>
            <a:custGeom>
              <a:avLst/>
              <a:gdLst/>
              <a:ahLst/>
              <a:cxnLst/>
              <a:rect r="r" b="b" t="t" l="l"/>
              <a:pathLst>
                <a:path h="1520602" w="2753603">
                  <a:moveTo>
                    <a:pt x="0" y="0"/>
                  </a:moveTo>
                  <a:lnTo>
                    <a:pt x="2753603" y="0"/>
                  </a:lnTo>
                  <a:lnTo>
                    <a:pt x="2753603" y="1520602"/>
                  </a:lnTo>
                  <a:lnTo>
                    <a:pt x="0" y="1520602"/>
                  </a:lnTo>
                  <a:close/>
                </a:path>
              </a:pathLst>
            </a:custGeom>
            <a:blipFill>
              <a:blip r:embed="rId2"/>
              <a:stretch>
                <a:fillRect l="-14211" t="0" r="-14211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117278" y="5129213"/>
            <a:ext cx="817072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644982" y="2953809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7"/>
                </a:lnTo>
                <a:lnTo>
                  <a:pt x="0" y="435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72497" y="1986211"/>
            <a:ext cx="9415503" cy="6440643"/>
            <a:chOff x="0" y="0"/>
            <a:chExt cx="2479803" cy="16963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9803" cy="1696301"/>
            </a:xfrm>
            <a:custGeom>
              <a:avLst/>
              <a:gdLst/>
              <a:ahLst/>
              <a:cxnLst/>
              <a:rect r="r" b="b" t="t" l="l"/>
              <a:pathLst>
                <a:path h="1696301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692190"/>
                  </a:lnTo>
                  <a:cubicBezTo>
                    <a:pt x="2479803" y="1693280"/>
                    <a:pt x="2479370" y="1694326"/>
                    <a:pt x="2478599" y="1695097"/>
                  </a:cubicBezTo>
                  <a:cubicBezTo>
                    <a:pt x="2477828" y="1695868"/>
                    <a:pt x="2476783" y="1696301"/>
                    <a:pt x="2475692" y="1696301"/>
                  </a:cubicBezTo>
                  <a:lnTo>
                    <a:pt x="4111" y="1696301"/>
                  </a:lnTo>
                  <a:cubicBezTo>
                    <a:pt x="3021" y="1696301"/>
                    <a:pt x="1975" y="1695868"/>
                    <a:pt x="1204" y="1695097"/>
                  </a:cubicBezTo>
                  <a:cubicBezTo>
                    <a:pt x="433" y="1694326"/>
                    <a:pt x="0" y="1693280"/>
                    <a:pt x="0" y="1692190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EEAE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79803" cy="1734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9713203" y="4047376"/>
            <a:ext cx="1794661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517917" y="4047376"/>
            <a:ext cx="1929377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75435" y="6000388"/>
            <a:ext cx="2103885" cy="1175546"/>
          </a:xfrm>
          <a:custGeom>
            <a:avLst/>
            <a:gdLst/>
            <a:ahLst/>
            <a:cxnLst/>
            <a:rect r="r" b="b" t="t" l="l"/>
            <a:pathLst>
              <a:path h="1175546" w="2103885">
                <a:moveTo>
                  <a:pt x="0" y="0"/>
                </a:moveTo>
                <a:lnTo>
                  <a:pt x="2103885" y="0"/>
                </a:lnTo>
                <a:lnTo>
                  <a:pt x="2103885" y="1175546"/>
                </a:lnTo>
                <a:lnTo>
                  <a:pt x="0" y="117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952406" y="5936047"/>
            <a:ext cx="2116394" cy="1304228"/>
          </a:xfrm>
          <a:custGeom>
            <a:avLst/>
            <a:gdLst/>
            <a:ahLst/>
            <a:cxnLst/>
            <a:rect r="r" b="b" t="t" l="l"/>
            <a:pathLst>
              <a:path h="1304228" w="2116394">
                <a:moveTo>
                  <a:pt x="0" y="0"/>
                </a:moveTo>
                <a:lnTo>
                  <a:pt x="2116394" y="0"/>
                </a:lnTo>
                <a:lnTo>
                  <a:pt x="2116394" y="1304228"/>
                </a:lnTo>
                <a:lnTo>
                  <a:pt x="0" y="1304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727378" y="3748559"/>
            <a:ext cx="3705741" cy="5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48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DIGITAL TWINS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72497" y="2356654"/>
            <a:ext cx="9415503" cy="104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8" spc="-14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TECHNICAL STUDY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79691" y="4600911"/>
            <a:ext cx="8201115" cy="107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Amaury FUMARD – Xhesika LACI</a:t>
            </a:r>
          </a:p>
          <a:p>
            <a:pPr algn="ctr">
              <a:lnSpc>
                <a:spcPts val="4334"/>
              </a:lnSpc>
            </a:pPr>
            <a:r>
              <a:rPr lang="en-US" sz="30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Ayman EL MANNOUY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4468" y="9725025"/>
            <a:ext cx="17409182" cy="38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2"/>
              </a:lnSpc>
            </a:pPr>
            <a:r>
              <a:rPr lang="en-US" sz="2273" spc="291">
                <a:solidFill>
                  <a:srgbClr val="758D7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source image : https://certi.org.br/blog/digital-twins-o-que-e-e-quais-os-impactos-nos-negocios/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32918" y="7290336"/>
            <a:ext cx="4132128" cy="9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6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Sylvain Vauttier</a:t>
            </a:r>
          </a:p>
          <a:p>
            <a:pPr algn="ctr">
              <a:lnSpc>
                <a:spcPts val="3774"/>
              </a:lnSpc>
            </a:pPr>
            <a:r>
              <a:rPr lang="en-US" sz="26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Christelle Urtado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65372" y="7434430"/>
            <a:ext cx="4132128" cy="4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6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Gwendal Beaumont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3240648"/>
            <a:ext cx="6913730" cy="4728509"/>
            <a:chOff x="0" y="0"/>
            <a:chExt cx="1710973" cy="11701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0973" cy="1170186"/>
            </a:xfrm>
            <a:custGeom>
              <a:avLst/>
              <a:gdLst/>
              <a:ahLst/>
              <a:cxnLst/>
              <a:rect r="r" b="b" t="t" l="l"/>
              <a:pathLst>
                <a:path h="1170186" w="1710973">
                  <a:moveTo>
                    <a:pt x="5599" y="0"/>
                  </a:moveTo>
                  <a:lnTo>
                    <a:pt x="1705374" y="0"/>
                  </a:lnTo>
                  <a:cubicBezTo>
                    <a:pt x="1706859" y="0"/>
                    <a:pt x="1708283" y="590"/>
                    <a:pt x="1709333" y="1640"/>
                  </a:cubicBezTo>
                  <a:cubicBezTo>
                    <a:pt x="1710383" y="2690"/>
                    <a:pt x="1710973" y="4114"/>
                    <a:pt x="1710973" y="5599"/>
                  </a:cubicBezTo>
                  <a:lnTo>
                    <a:pt x="1710973" y="1164587"/>
                  </a:lnTo>
                  <a:cubicBezTo>
                    <a:pt x="1710973" y="1166072"/>
                    <a:pt x="1710383" y="1167496"/>
                    <a:pt x="1709333" y="1168546"/>
                  </a:cubicBezTo>
                  <a:cubicBezTo>
                    <a:pt x="1708283" y="1169596"/>
                    <a:pt x="1706859" y="1170186"/>
                    <a:pt x="1705374" y="1170186"/>
                  </a:cubicBezTo>
                  <a:lnTo>
                    <a:pt x="5599" y="1170186"/>
                  </a:lnTo>
                  <a:cubicBezTo>
                    <a:pt x="4114" y="1170186"/>
                    <a:pt x="2690" y="1169596"/>
                    <a:pt x="1640" y="1168546"/>
                  </a:cubicBezTo>
                  <a:cubicBezTo>
                    <a:pt x="590" y="1167496"/>
                    <a:pt x="0" y="1166072"/>
                    <a:pt x="0" y="1164587"/>
                  </a:cubicBezTo>
                  <a:lnTo>
                    <a:pt x="0" y="5599"/>
                  </a:lnTo>
                  <a:cubicBezTo>
                    <a:pt x="0" y="4114"/>
                    <a:pt x="590" y="2690"/>
                    <a:pt x="1640" y="1640"/>
                  </a:cubicBezTo>
                  <a:cubicBezTo>
                    <a:pt x="2690" y="590"/>
                    <a:pt x="4114" y="0"/>
                    <a:pt x="5599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10973" cy="120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41159" y="4403577"/>
            <a:ext cx="2545142" cy="2545142"/>
          </a:xfrm>
          <a:custGeom>
            <a:avLst/>
            <a:gdLst/>
            <a:ahLst/>
            <a:cxnLst/>
            <a:rect r="r" b="b" t="t" l="l"/>
            <a:pathLst>
              <a:path h="2545142" w="2545142">
                <a:moveTo>
                  <a:pt x="0" y="0"/>
                </a:moveTo>
                <a:lnTo>
                  <a:pt x="2545142" y="0"/>
                </a:lnTo>
                <a:lnTo>
                  <a:pt x="2545142" y="2545142"/>
                </a:lnTo>
                <a:lnTo>
                  <a:pt x="0" y="254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94906" y="3164106"/>
            <a:ext cx="5312362" cy="2152033"/>
          </a:xfrm>
          <a:custGeom>
            <a:avLst/>
            <a:gdLst/>
            <a:ahLst/>
            <a:cxnLst/>
            <a:rect r="r" b="b" t="t" l="l"/>
            <a:pathLst>
              <a:path h="2152033" w="5312362">
                <a:moveTo>
                  <a:pt x="0" y="0"/>
                </a:moveTo>
                <a:lnTo>
                  <a:pt x="5312362" y="0"/>
                </a:lnTo>
                <a:lnTo>
                  <a:pt x="5312362" y="2152033"/>
                </a:lnTo>
                <a:lnTo>
                  <a:pt x="0" y="215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97311" y="2427964"/>
            <a:ext cx="2347476" cy="2922643"/>
          </a:xfrm>
          <a:custGeom>
            <a:avLst/>
            <a:gdLst/>
            <a:ahLst/>
            <a:cxnLst/>
            <a:rect r="r" b="b" t="t" l="l"/>
            <a:pathLst>
              <a:path h="2922643" w="2347476">
                <a:moveTo>
                  <a:pt x="0" y="0"/>
                </a:moveTo>
                <a:lnTo>
                  <a:pt x="2347475" y="0"/>
                </a:lnTo>
                <a:lnTo>
                  <a:pt x="2347475" y="2922643"/>
                </a:lnTo>
                <a:lnTo>
                  <a:pt x="0" y="2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572" t="0" r="-6901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48804" y="5309293"/>
            <a:ext cx="2473421" cy="2473421"/>
          </a:xfrm>
          <a:custGeom>
            <a:avLst/>
            <a:gdLst/>
            <a:ahLst/>
            <a:cxnLst/>
            <a:rect r="r" b="b" t="t" l="l"/>
            <a:pathLst>
              <a:path h="2473421" w="2473421">
                <a:moveTo>
                  <a:pt x="0" y="0"/>
                </a:moveTo>
                <a:lnTo>
                  <a:pt x="2473421" y="0"/>
                </a:lnTo>
                <a:lnTo>
                  <a:pt x="2473421" y="2473421"/>
                </a:lnTo>
                <a:lnTo>
                  <a:pt x="0" y="2473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45121" y="5313563"/>
            <a:ext cx="2075760" cy="2075760"/>
          </a:xfrm>
          <a:custGeom>
            <a:avLst/>
            <a:gdLst/>
            <a:ahLst/>
            <a:cxnLst/>
            <a:rect r="r" b="b" t="t" l="l"/>
            <a:pathLst>
              <a:path h="2075760" w="2075760">
                <a:moveTo>
                  <a:pt x="0" y="0"/>
                </a:moveTo>
                <a:lnTo>
                  <a:pt x="2075759" y="0"/>
                </a:lnTo>
                <a:lnTo>
                  <a:pt x="2075759" y="2075759"/>
                </a:lnTo>
                <a:lnTo>
                  <a:pt x="0" y="2075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75550" y="6948719"/>
            <a:ext cx="4915979" cy="1228995"/>
          </a:xfrm>
          <a:custGeom>
            <a:avLst/>
            <a:gdLst/>
            <a:ahLst/>
            <a:cxnLst/>
            <a:rect r="r" b="b" t="t" l="l"/>
            <a:pathLst>
              <a:path h="1228995" w="4915979">
                <a:moveTo>
                  <a:pt x="0" y="0"/>
                </a:moveTo>
                <a:lnTo>
                  <a:pt x="4915979" y="0"/>
                </a:lnTo>
                <a:lnTo>
                  <a:pt x="4915979" y="1228994"/>
                </a:lnTo>
                <a:lnTo>
                  <a:pt x="0" y="1228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Repository scrapping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2 - Software Heritage (SH)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6759" y="3808322"/>
            <a:ext cx="40005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Search SH repositories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8085" y="6061991"/>
            <a:ext cx="355282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Save data as CSV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3524" y="4440148"/>
            <a:ext cx="349927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“</a:t>
            </a: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digital twin” request on meta-data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4599" y="5302982"/>
            <a:ext cx="42713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 result limitation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4599" y="6569991"/>
            <a:ext cx="42713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1400 SH URL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3524" y="4440148"/>
            <a:ext cx="59812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22 joint projects between the two databases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984699" y="3855947"/>
            <a:ext cx="6067305" cy="4550479"/>
          </a:xfrm>
          <a:custGeom>
            <a:avLst/>
            <a:gdLst/>
            <a:ahLst/>
            <a:cxnLst/>
            <a:rect r="r" b="b" t="t" l="l"/>
            <a:pathLst>
              <a:path h="4550479" w="6067305">
                <a:moveTo>
                  <a:pt x="0" y="0"/>
                </a:moveTo>
                <a:lnTo>
                  <a:pt x="6067305" y="0"/>
                </a:lnTo>
                <a:lnTo>
                  <a:pt x="6067305" y="4550479"/>
                </a:lnTo>
                <a:lnTo>
                  <a:pt x="0" y="455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3240648"/>
            <a:ext cx="11523192" cy="4525896"/>
            <a:chOff x="0" y="0"/>
            <a:chExt cx="2851698" cy="11200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51698" cy="1120045"/>
            </a:xfrm>
            <a:custGeom>
              <a:avLst/>
              <a:gdLst/>
              <a:ahLst/>
              <a:cxnLst/>
              <a:rect r="r" b="b" t="t" l="l"/>
              <a:pathLst>
                <a:path h="1120045" w="2851698">
                  <a:moveTo>
                    <a:pt x="3359" y="0"/>
                  </a:moveTo>
                  <a:lnTo>
                    <a:pt x="2848339" y="0"/>
                  </a:lnTo>
                  <a:cubicBezTo>
                    <a:pt x="2849230" y="0"/>
                    <a:pt x="2850085" y="354"/>
                    <a:pt x="2850715" y="984"/>
                  </a:cubicBezTo>
                  <a:cubicBezTo>
                    <a:pt x="2851345" y="1614"/>
                    <a:pt x="2851698" y="2468"/>
                    <a:pt x="2851698" y="3359"/>
                  </a:cubicBezTo>
                  <a:lnTo>
                    <a:pt x="2851698" y="1116685"/>
                  </a:lnTo>
                  <a:cubicBezTo>
                    <a:pt x="2851698" y="1117576"/>
                    <a:pt x="2851345" y="1118431"/>
                    <a:pt x="2850715" y="1119061"/>
                  </a:cubicBezTo>
                  <a:cubicBezTo>
                    <a:pt x="2850085" y="1119691"/>
                    <a:pt x="2849230" y="1120045"/>
                    <a:pt x="2848339" y="1120045"/>
                  </a:cubicBezTo>
                  <a:lnTo>
                    <a:pt x="3359" y="1120045"/>
                  </a:lnTo>
                  <a:cubicBezTo>
                    <a:pt x="2468" y="1120045"/>
                    <a:pt x="1614" y="1119691"/>
                    <a:pt x="984" y="1119061"/>
                  </a:cubicBezTo>
                  <a:cubicBezTo>
                    <a:pt x="354" y="1118431"/>
                    <a:pt x="0" y="1117576"/>
                    <a:pt x="0" y="1116685"/>
                  </a:cubicBezTo>
                  <a:lnTo>
                    <a:pt x="0" y="3359"/>
                  </a:lnTo>
                  <a:cubicBezTo>
                    <a:pt x="0" y="2468"/>
                    <a:pt x="354" y="1614"/>
                    <a:pt x="984" y="984"/>
                  </a:cubicBezTo>
                  <a:cubicBezTo>
                    <a:pt x="1614" y="354"/>
                    <a:pt x="2468" y="0"/>
                    <a:pt x="3359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51698" cy="1158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06345" y="3106602"/>
            <a:ext cx="6106507" cy="2267041"/>
          </a:xfrm>
          <a:custGeom>
            <a:avLst/>
            <a:gdLst/>
            <a:ahLst/>
            <a:cxnLst/>
            <a:rect r="r" b="b" t="t" l="l"/>
            <a:pathLst>
              <a:path h="2267041" w="6106507">
                <a:moveTo>
                  <a:pt x="0" y="0"/>
                </a:moveTo>
                <a:lnTo>
                  <a:pt x="6106507" y="0"/>
                </a:lnTo>
                <a:lnTo>
                  <a:pt x="6106507" y="2267041"/>
                </a:lnTo>
                <a:lnTo>
                  <a:pt x="0" y="226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Repository scrapping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3 - Merge and synchronize the resulting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759" y="3808322"/>
            <a:ext cx="93249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Identify duplicates between GitHub and Software Heritage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085" y="5086350"/>
            <a:ext cx="976631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Extracting GitHub URL from Software Heritage projects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524" y="4440148"/>
            <a:ext cx="598129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22 joint projects between the two databases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4599" y="5594350"/>
            <a:ext cx="6803981" cy="158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Retrieving GitHub URL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Check that repositories are still accessible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740 new GitHub repositories recovered and added to the CSV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47160" y="4636982"/>
            <a:ext cx="2945003" cy="4350563"/>
          </a:xfrm>
          <a:custGeom>
            <a:avLst/>
            <a:gdLst/>
            <a:ahLst/>
            <a:cxnLst/>
            <a:rect r="r" b="b" t="t" l="l"/>
            <a:pathLst>
              <a:path h="4350563" w="2945003">
                <a:moveTo>
                  <a:pt x="0" y="0"/>
                </a:moveTo>
                <a:lnTo>
                  <a:pt x="2945002" y="0"/>
                </a:lnTo>
                <a:lnTo>
                  <a:pt x="2945002" y="4350563"/>
                </a:lnTo>
                <a:lnTo>
                  <a:pt x="0" y="4350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97" t="-7544" r="-141146" b="-2019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47160" y="1231754"/>
            <a:ext cx="2347476" cy="2922643"/>
          </a:xfrm>
          <a:custGeom>
            <a:avLst/>
            <a:gdLst/>
            <a:ahLst/>
            <a:cxnLst/>
            <a:rect r="r" b="b" t="t" l="l"/>
            <a:pathLst>
              <a:path h="2922643" w="2347476">
                <a:moveTo>
                  <a:pt x="0" y="0"/>
                </a:moveTo>
                <a:lnTo>
                  <a:pt x="2347475" y="0"/>
                </a:lnTo>
                <a:lnTo>
                  <a:pt x="2347475" y="2922643"/>
                </a:lnTo>
                <a:lnTo>
                  <a:pt x="0" y="2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572" t="0" r="-690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3100" y="7098013"/>
            <a:ext cx="11301259" cy="2087638"/>
          </a:xfrm>
          <a:custGeom>
            <a:avLst/>
            <a:gdLst/>
            <a:ahLst/>
            <a:cxnLst/>
            <a:rect r="r" b="b" t="t" l="l"/>
            <a:pathLst>
              <a:path h="2087638" w="11301259">
                <a:moveTo>
                  <a:pt x="0" y="0"/>
                </a:moveTo>
                <a:lnTo>
                  <a:pt x="11301259" y="0"/>
                </a:lnTo>
                <a:lnTo>
                  <a:pt x="11301259" y="2087638"/>
                </a:lnTo>
                <a:lnTo>
                  <a:pt x="0" y="2087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352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1 - Identify and target important data</a:t>
            </a: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 I PresentationI Frebruary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6948" y="3126086"/>
            <a:ext cx="5981296" cy="368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URL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Description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Stars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48507" y="3126086"/>
            <a:ext cx="5981296" cy="293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Contributors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Commits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Open Issues</a:t>
            </a: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Language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736254" y="3808876"/>
            <a:ext cx="1656212" cy="1656212"/>
          </a:xfrm>
          <a:custGeom>
            <a:avLst/>
            <a:gdLst/>
            <a:ahLst/>
            <a:cxnLst/>
            <a:rect r="r" b="b" t="t" l="l"/>
            <a:pathLst>
              <a:path h="1656212" w="1656212">
                <a:moveTo>
                  <a:pt x="0" y="0"/>
                </a:moveTo>
                <a:lnTo>
                  <a:pt x="1656211" y="0"/>
                </a:lnTo>
                <a:lnTo>
                  <a:pt x="1656211" y="1656212"/>
                </a:lnTo>
                <a:lnTo>
                  <a:pt x="0" y="1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5059" y="4574067"/>
            <a:ext cx="2545142" cy="2545142"/>
          </a:xfrm>
          <a:custGeom>
            <a:avLst/>
            <a:gdLst/>
            <a:ahLst/>
            <a:cxnLst/>
            <a:rect r="r" b="b" t="t" l="l"/>
            <a:pathLst>
              <a:path h="2545142" w="2545142">
                <a:moveTo>
                  <a:pt x="0" y="0"/>
                </a:moveTo>
                <a:lnTo>
                  <a:pt x="2545142" y="0"/>
                </a:lnTo>
                <a:lnTo>
                  <a:pt x="2545142" y="2545142"/>
                </a:lnTo>
                <a:lnTo>
                  <a:pt x="0" y="254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16316" y="3425865"/>
            <a:ext cx="5382199" cy="2296405"/>
          </a:xfrm>
          <a:custGeom>
            <a:avLst/>
            <a:gdLst/>
            <a:ahLst/>
            <a:cxnLst/>
            <a:rect r="r" b="b" t="t" l="l"/>
            <a:pathLst>
              <a:path h="2296405" w="5382199">
                <a:moveTo>
                  <a:pt x="0" y="0"/>
                </a:moveTo>
                <a:lnTo>
                  <a:pt x="5382199" y="0"/>
                </a:lnTo>
                <a:lnTo>
                  <a:pt x="5382199" y="2296404"/>
                </a:lnTo>
                <a:lnTo>
                  <a:pt x="0" y="2296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92512" y="3498050"/>
            <a:ext cx="5312362" cy="2152033"/>
          </a:xfrm>
          <a:custGeom>
            <a:avLst/>
            <a:gdLst/>
            <a:ahLst/>
            <a:cxnLst/>
            <a:rect r="r" b="b" t="t" l="l"/>
            <a:pathLst>
              <a:path h="2152033" w="5312362">
                <a:moveTo>
                  <a:pt x="0" y="0"/>
                </a:moveTo>
                <a:lnTo>
                  <a:pt x="5312362" y="0"/>
                </a:lnTo>
                <a:lnTo>
                  <a:pt x="5312362" y="2152034"/>
                </a:lnTo>
                <a:lnTo>
                  <a:pt x="0" y="2152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68805" y="5722269"/>
            <a:ext cx="6738611" cy="1932583"/>
          </a:xfrm>
          <a:custGeom>
            <a:avLst/>
            <a:gdLst/>
            <a:ahLst/>
            <a:cxnLst/>
            <a:rect r="r" b="b" t="t" l="l"/>
            <a:pathLst>
              <a:path h="1932583" w="6738611">
                <a:moveTo>
                  <a:pt x="0" y="0"/>
                </a:moveTo>
                <a:lnTo>
                  <a:pt x="6738611" y="0"/>
                </a:lnTo>
                <a:lnTo>
                  <a:pt x="6738611" y="1932583"/>
                </a:lnTo>
                <a:lnTo>
                  <a:pt x="0" y="1932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2 - Use analytical resources to process our data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 I PresentationI Frebruary 2025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14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28700" y="3004708"/>
          <a:ext cx="16230600" cy="6253592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8120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0F1F3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Stars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0F1F3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Forks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0F1F3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Contributors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0F1F3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Commits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0F1F3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Open Issues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4359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Count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1740.0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857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Mean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12.8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2.9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13.2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8572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Std Dev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226.1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23.8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2.7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11.7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7.8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Min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25%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50%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8.0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75%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3.0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29.0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  <a:tr h="67834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Max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9277.0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868.0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30.0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30.0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170.0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3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759" y="22660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3 -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07328" y="710288"/>
            <a:ext cx="10151972" cy="9062362"/>
          </a:xfrm>
          <a:custGeom>
            <a:avLst/>
            <a:gdLst/>
            <a:ahLst/>
            <a:cxnLst/>
            <a:rect r="r" b="b" t="t" l="l"/>
            <a:pathLst>
              <a:path h="9062362" w="10151972">
                <a:moveTo>
                  <a:pt x="0" y="0"/>
                </a:moveTo>
                <a:lnTo>
                  <a:pt x="10151972" y="0"/>
                </a:lnTo>
                <a:lnTo>
                  <a:pt x="10151972" y="9062362"/>
                </a:lnTo>
                <a:lnTo>
                  <a:pt x="0" y="906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759" y="22660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3 -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16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72709" y="2062051"/>
            <a:ext cx="12715431" cy="8106087"/>
          </a:xfrm>
          <a:custGeom>
            <a:avLst/>
            <a:gdLst/>
            <a:ahLst/>
            <a:cxnLst/>
            <a:rect r="r" b="b" t="t" l="l"/>
            <a:pathLst>
              <a:path h="8106087" w="12715431">
                <a:moveTo>
                  <a:pt x="0" y="0"/>
                </a:moveTo>
                <a:lnTo>
                  <a:pt x="12715431" y="0"/>
                </a:lnTo>
                <a:lnTo>
                  <a:pt x="12715431" y="8106088"/>
                </a:lnTo>
                <a:lnTo>
                  <a:pt x="0" y="81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759" y="22660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3 -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17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66305" y="641055"/>
            <a:ext cx="7044190" cy="4481866"/>
          </a:xfrm>
          <a:custGeom>
            <a:avLst/>
            <a:gdLst/>
            <a:ahLst/>
            <a:cxnLst/>
            <a:rect r="r" b="b" t="t" l="l"/>
            <a:pathLst>
              <a:path h="4481866" w="7044190">
                <a:moveTo>
                  <a:pt x="0" y="0"/>
                </a:moveTo>
                <a:lnTo>
                  <a:pt x="7044190" y="0"/>
                </a:lnTo>
                <a:lnTo>
                  <a:pt x="7044190" y="4481865"/>
                </a:lnTo>
                <a:lnTo>
                  <a:pt x="0" y="448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66305" y="5294370"/>
            <a:ext cx="7044190" cy="4481866"/>
          </a:xfrm>
          <a:custGeom>
            <a:avLst/>
            <a:gdLst/>
            <a:ahLst/>
            <a:cxnLst/>
            <a:rect r="r" b="b" t="t" l="l"/>
            <a:pathLst>
              <a:path h="4481866" w="7044190">
                <a:moveTo>
                  <a:pt x="0" y="0"/>
                </a:moveTo>
                <a:lnTo>
                  <a:pt x="7044190" y="0"/>
                </a:lnTo>
                <a:lnTo>
                  <a:pt x="7044190" y="4481866"/>
                </a:lnTo>
                <a:lnTo>
                  <a:pt x="0" y="448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504202"/>
            <a:ext cx="6956551" cy="4478280"/>
          </a:xfrm>
          <a:custGeom>
            <a:avLst/>
            <a:gdLst/>
            <a:ahLst/>
            <a:cxnLst/>
            <a:rect r="r" b="b" t="t" l="l"/>
            <a:pathLst>
              <a:path h="4478280" w="6956551">
                <a:moveTo>
                  <a:pt x="0" y="0"/>
                </a:moveTo>
                <a:lnTo>
                  <a:pt x="6956551" y="0"/>
                </a:lnTo>
                <a:lnTo>
                  <a:pt x="6956551" y="4478280"/>
                </a:lnTo>
                <a:lnTo>
                  <a:pt x="0" y="4478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6759" y="22660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3 - 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2806" y="866775"/>
            <a:ext cx="8414628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4900" y="2218147"/>
            <a:ext cx="7153843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18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 I PresentationI Frebruary 2025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871" y="2899595"/>
            <a:ext cx="13426228" cy="6411394"/>
            <a:chOff x="0" y="0"/>
            <a:chExt cx="3322652" cy="15866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22651" cy="1586658"/>
            </a:xfrm>
            <a:custGeom>
              <a:avLst/>
              <a:gdLst/>
              <a:ahLst/>
              <a:cxnLst/>
              <a:rect r="r" b="b" t="t" l="l"/>
              <a:pathLst>
                <a:path h="1586658" w="3322651">
                  <a:moveTo>
                    <a:pt x="2883" y="0"/>
                  </a:moveTo>
                  <a:lnTo>
                    <a:pt x="3319768" y="0"/>
                  </a:lnTo>
                  <a:cubicBezTo>
                    <a:pt x="3321361" y="0"/>
                    <a:pt x="3322651" y="1291"/>
                    <a:pt x="3322651" y="2883"/>
                  </a:cubicBezTo>
                  <a:lnTo>
                    <a:pt x="3322651" y="1583775"/>
                  </a:lnTo>
                  <a:cubicBezTo>
                    <a:pt x="3322651" y="1585367"/>
                    <a:pt x="3321361" y="1586658"/>
                    <a:pt x="3319768" y="1586658"/>
                  </a:cubicBezTo>
                  <a:lnTo>
                    <a:pt x="2883" y="1586658"/>
                  </a:lnTo>
                  <a:cubicBezTo>
                    <a:pt x="1291" y="1586658"/>
                    <a:pt x="0" y="1585367"/>
                    <a:pt x="0" y="1583775"/>
                  </a:cubicBezTo>
                  <a:lnTo>
                    <a:pt x="0" y="2883"/>
                  </a:lnTo>
                  <a:cubicBezTo>
                    <a:pt x="0" y="1291"/>
                    <a:pt x="1291" y="0"/>
                    <a:pt x="288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22652" cy="1624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23115" y="3291059"/>
            <a:ext cx="8936356" cy="6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3"/>
              </a:lnSpc>
            </a:pPr>
            <a:r>
              <a:rPr lang="en-US" sz="3616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Create a database of existing projects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638" y="3965646"/>
            <a:ext cx="7543971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 Scrap repositories from 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1240" y="4586257"/>
            <a:ext cx="9707244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 Scrap repositories from Software Heritage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3115" y="5215758"/>
            <a:ext cx="10297794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✔️❕ Merge and synchronize the resulting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3115" y="6250390"/>
            <a:ext cx="9827012" cy="6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3"/>
              </a:lnSpc>
            </a:pPr>
            <a:r>
              <a:rPr lang="en-US" sz="3616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Complete and analyze the data retrieved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3115" y="6924976"/>
            <a:ext cx="9565202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✔️❕ Identify and target important data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9213" y="7545587"/>
            <a:ext cx="11212194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 Use analytical resources to process our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9213" y="8175088"/>
            <a:ext cx="11383644" cy="56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3"/>
              </a:lnSpc>
            </a:pP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✖️ </a:t>
            </a:r>
            <a:r>
              <a:rPr lang="en-US" sz="33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trends in the development of digital twins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473" y="514350"/>
            <a:ext cx="12370847" cy="9258300"/>
            <a:chOff x="0" y="0"/>
            <a:chExt cx="4233113" cy="3168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3113" cy="3168047"/>
            </a:xfrm>
            <a:custGeom>
              <a:avLst/>
              <a:gdLst/>
              <a:ahLst/>
              <a:cxnLst/>
              <a:rect r="r" b="b" t="t" l="l"/>
              <a:pathLst>
                <a:path h="3168047" w="4233113">
                  <a:moveTo>
                    <a:pt x="3129" y="0"/>
                  </a:moveTo>
                  <a:lnTo>
                    <a:pt x="4229984" y="0"/>
                  </a:lnTo>
                  <a:cubicBezTo>
                    <a:pt x="4231712" y="0"/>
                    <a:pt x="4233113" y="1401"/>
                    <a:pt x="4233113" y="3129"/>
                  </a:cubicBezTo>
                  <a:lnTo>
                    <a:pt x="4233113" y="3164918"/>
                  </a:lnTo>
                  <a:cubicBezTo>
                    <a:pt x="4233113" y="3165748"/>
                    <a:pt x="4232783" y="3166544"/>
                    <a:pt x="4232196" y="3167131"/>
                  </a:cubicBezTo>
                  <a:cubicBezTo>
                    <a:pt x="4231610" y="3167718"/>
                    <a:pt x="4230814" y="3168047"/>
                    <a:pt x="4229984" y="3168047"/>
                  </a:cubicBezTo>
                  <a:lnTo>
                    <a:pt x="3129" y="3168047"/>
                  </a:lnTo>
                  <a:cubicBezTo>
                    <a:pt x="2299" y="3168047"/>
                    <a:pt x="1503" y="3167718"/>
                    <a:pt x="916" y="3167131"/>
                  </a:cubicBezTo>
                  <a:cubicBezTo>
                    <a:pt x="330" y="3166544"/>
                    <a:pt x="0" y="3165748"/>
                    <a:pt x="0" y="3164918"/>
                  </a:cubicBezTo>
                  <a:lnTo>
                    <a:pt x="0" y="3129"/>
                  </a:lnTo>
                  <a:cubicBezTo>
                    <a:pt x="0" y="2299"/>
                    <a:pt x="330" y="1503"/>
                    <a:pt x="916" y="916"/>
                  </a:cubicBezTo>
                  <a:cubicBezTo>
                    <a:pt x="1503" y="330"/>
                    <a:pt x="2299" y="0"/>
                    <a:pt x="3129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3113" cy="320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7220" y="514350"/>
            <a:ext cx="8276430" cy="6706856"/>
            <a:chOff x="0" y="0"/>
            <a:chExt cx="1474645" cy="1194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74645" cy="1194988"/>
            </a:xfrm>
            <a:custGeom>
              <a:avLst/>
              <a:gdLst/>
              <a:ahLst/>
              <a:cxnLst/>
              <a:rect r="r" b="b" t="t" l="l"/>
              <a:pathLst>
                <a:path h="1194988" w="1474645">
                  <a:moveTo>
                    <a:pt x="0" y="0"/>
                  </a:moveTo>
                  <a:lnTo>
                    <a:pt x="1474645" y="0"/>
                  </a:lnTo>
                  <a:lnTo>
                    <a:pt x="1474645" y="1194988"/>
                  </a:lnTo>
                  <a:lnTo>
                    <a:pt x="0" y="1194988"/>
                  </a:lnTo>
                  <a:close/>
                </a:path>
              </a:pathLst>
            </a:custGeom>
            <a:blipFill>
              <a:blip r:embed="rId2"/>
              <a:stretch>
                <a:fillRect l="-6407" t="0" r="-556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19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 I PresentationI Frebruary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806" y="866775"/>
            <a:ext cx="8414628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900" y="2218147"/>
            <a:ext cx="7153843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OUTLOOKS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900" y="2916536"/>
            <a:ext cx="7333846" cy="519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Get more data from GitHub</a:t>
            </a:r>
          </a:p>
          <a:p>
            <a:pPr algn="l" marL="1295390" indent="-431797" lvl="2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from more repositories</a:t>
            </a:r>
          </a:p>
          <a:p>
            <a:pPr algn="l" marL="1295390" indent="-431797" lvl="2">
              <a:lnSpc>
                <a:spcPts val="59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tags, type of contributor...</a:t>
            </a:r>
          </a:p>
          <a:p>
            <a:pPr algn="l">
              <a:lnSpc>
                <a:spcPts val="5999"/>
              </a:lnSpc>
            </a:pPr>
          </a:p>
          <a:p>
            <a:pPr algn="l" marL="647695" indent="-323848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Find a way to standardize projects to make them comparable 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        ➡ convert to DTDL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657071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4824" y="3388830"/>
            <a:ext cx="713792" cy="811817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54231" y="0"/>
                  </a:moveTo>
                  <a:lnTo>
                    <a:pt x="151485" y="0"/>
                  </a:lnTo>
                  <a:cubicBezTo>
                    <a:pt x="165868" y="0"/>
                    <a:pt x="179662" y="5714"/>
                    <a:pt x="189832" y="15884"/>
                  </a:cubicBezTo>
                  <a:cubicBezTo>
                    <a:pt x="200002" y="26054"/>
                    <a:pt x="205716" y="39848"/>
                    <a:pt x="205716" y="54231"/>
                  </a:cubicBezTo>
                  <a:lnTo>
                    <a:pt x="205716" y="179736"/>
                  </a:lnTo>
                  <a:cubicBezTo>
                    <a:pt x="205716" y="194119"/>
                    <a:pt x="200002" y="207913"/>
                    <a:pt x="189832" y="218083"/>
                  </a:cubicBezTo>
                  <a:cubicBezTo>
                    <a:pt x="179662" y="228253"/>
                    <a:pt x="165868" y="233967"/>
                    <a:pt x="151485" y="233967"/>
                  </a:cubicBezTo>
                  <a:lnTo>
                    <a:pt x="54231" y="233967"/>
                  </a:lnTo>
                  <a:cubicBezTo>
                    <a:pt x="39848" y="233967"/>
                    <a:pt x="26054" y="228253"/>
                    <a:pt x="15884" y="218083"/>
                  </a:cubicBezTo>
                  <a:cubicBezTo>
                    <a:pt x="5714" y="207913"/>
                    <a:pt x="0" y="194119"/>
                    <a:pt x="0" y="179736"/>
                  </a:cubicBezTo>
                  <a:lnTo>
                    <a:pt x="0" y="54231"/>
                  </a:lnTo>
                  <a:cubicBezTo>
                    <a:pt x="0" y="39848"/>
                    <a:pt x="5714" y="26054"/>
                    <a:pt x="15884" y="15884"/>
                  </a:cubicBezTo>
                  <a:cubicBezTo>
                    <a:pt x="26054" y="5714"/>
                    <a:pt x="39848" y="0"/>
                    <a:pt x="5423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5716" cy="2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44824" y="4428406"/>
            <a:ext cx="713792" cy="811817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54231" y="0"/>
                  </a:moveTo>
                  <a:lnTo>
                    <a:pt x="151485" y="0"/>
                  </a:lnTo>
                  <a:cubicBezTo>
                    <a:pt x="165868" y="0"/>
                    <a:pt x="179662" y="5714"/>
                    <a:pt x="189832" y="15884"/>
                  </a:cubicBezTo>
                  <a:cubicBezTo>
                    <a:pt x="200002" y="26054"/>
                    <a:pt x="205716" y="39848"/>
                    <a:pt x="205716" y="54231"/>
                  </a:cubicBezTo>
                  <a:lnTo>
                    <a:pt x="205716" y="179736"/>
                  </a:lnTo>
                  <a:cubicBezTo>
                    <a:pt x="205716" y="194119"/>
                    <a:pt x="200002" y="207913"/>
                    <a:pt x="189832" y="218083"/>
                  </a:cubicBezTo>
                  <a:cubicBezTo>
                    <a:pt x="179662" y="228253"/>
                    <a:pt x="165868" y="233967"/>
                    <a:pt x="151485" y="233967"/>
                  </a:cubicBezTo>
                  <a:lnTo>
                    <a:pt x="54231" y="233967"/>
                  </a:lnTo>
                  <a:cubicBezTo>
                    <a:pt x="39848" y="233967"/>
                    <a:pt x="26054" y="228253"/>
                    <a:pt x="15884" y="218083"/>
                  </a:cubicBezTo>
                  <a:cubicBezTo>
                    <a:pt x="5714" y="207913"/>
                    <a:pt x="0" y="194119"/>
                    <a:pt x="0" y="179736"/>
                  </a:cubicBezTo>
                  <a:lnTo>
                    <a:pt x="0" y="54231"/>
                  </a:lnTo>
                  <a:cubicBezTo>
                    <a:pt x="0" y="39848"/>
                    <a:pt x="5714" y="26054"/>
                    <a:pt x="15884" y="15884"/>
                  </a:cubicBezTo>
                  <a:cubicBezTo>
                    <a:pt x="26054" y="5714"/>
                    <a:pt x="39848" y="0"/>
                    <a:pt x="5423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05716" cy="2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44824" y="5467983"/>
            <a:ext cx="713792" cy="811817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54231" y="0"/>
                  </a:moveTo>
                  <a:lnTo>
                    <a:pt x="151485" y="0"/>
                  </a:lnTo>
                  <a:cubicBezTo>
                    <a:pt x="165868" y="0"/>
                    <a:pt x="179662" y="5714"/>
                    <a:pt x="189832" y="15884"/>
                  </a:cubicBezTo>
                  <a:cubicBezTo>
                    <a:pt x="200002" y="26054"/>
                    <a:pt x="205716" y="39848"/>
                    <a:pt x="205716" y="54231"/>
                  </a:cubicBezTo>
                  <a:lnTo>
                    <a:pt x="205716" y="179736"/>
                  </a:lnTo>
                  <a:cubicBezTo>
                    <a:pt x="205716" y="194119"/>
                    <a:pt x="200002" y="207913"/>
                    <a:pt x="189832" y="218083"/>
                  </a:cubicBezTo>
                  <a:cubicBezTo>
                    <a:pt x="179662" y="228253"/>
                    <a:pt x="165868" y="233967"/>
                    <a:pt x="151485" y="233967"/>
                  </a:cubicBezTo>
                  <a:lnTo>
                    <a:pt x="54231" y="233967"/>
                  </a:lnTo>
                  <a:cubicBezTo>
                    <a:pt x="39848" y="233967"/>
                    <a:pt x="26054" y="228253"/>
                    <a:pt x="15884" y="218083"/>
                  </a:cubicBezTo>
                  <a:cubicBezTo>
                    <a:pt x="5714" y="207913"/>
                    <a:pt x="0" y="194119"/>
                    <a:pt x="0" y="179736"/>
                  </a:cubicBezTo>
                  <a:lnTo>
                    <a:pt x="0" y="54231"/>
                  </a:lnTo>
                  <a:cubicBezTo>
                    <a:pt x="0" y="39848"/>
                    <a:pt x="5714" y="26054"/>
                    <a:pt x="15884" y="15884"/>
                  </a:cubicBezTo>
                  <a:cubicBezTo>
                    <a:pt x="26054" y="5714"/>
                    <a:pt x="39848" y="0"/>
                    <a:pt x="5423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05716" cy="2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44824" y="6507559"/>
            <a:ext cx="713792" cy="811817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54231" y="0"/>
                  </a:moveTo>
                  <a:lnTo>
                    <a:pt x="151485" y="0"/>
                  </a:lnTo>
                  <a:cubicBezTo>
                    <a:pt x="165868" y="0"/>
                    <a:pt x="179662" y="5714"/>
                    <a:pt x="189832" y="15884"/>
                  </a:cubicBezTo>
                  <a:cubicBezTo>
                    <a:pt x="200002" y="26054"/>
                    <a:pt x="205716" y="39848"/>
                    <a:pt x="205716" y="54231"/>
                  </a:cubicBezTo>
                  <a:lnTo>
                    <a:pt x="205716" y="179736"/>
                  </a:lnTo>
                  <a:cubicBezTo>
                    <a:pt x="205716" y="194119"/>
                    <a:pt x="200002" y="207913"/>
                    <a:pt x="189832" y="218083"/>
                  </a:cubicBezTo>
                  <a:cubicBezTo>
                    <a:pt x="179662" y="228253"/>
                    <a:pt x="165868" y="233967"/>
                    <a:pt x="151485" y="233967"/>
                  </a:cubicBezTo>
                  <a:lnTo>
                    <a:pt x="54231" y="233967"/>
                  </a:lnTo>
                  <a:cubicBezTo>
                    <a:pt x="39848" y="233967"/>
                    <a:pt x="26054" y="228253"/>
                    <a:pt x="15884" y="218083"/>
                  </a:cubicBezTo>
                  <a:cubicBezTo>
                    <a:pt x="5714" y="207913"/>
                    <a:pt x="0" y="194119"/>
                    <a:pt x="0" y="179736"/>
                  </a:cubicBezTo>
                  <a:lnTo>
                    <a:pt x="0" y="54231"/>
                  </a:lnTo>
                  <a:cubicBezTo>
                    <a:pt x="0" y="39848"/>
                    <a:pt x="5714" y="26054"/>
                    <a:pt x="15884" y="15884"/>
                  </a:cubicBezTo>
                  <a:cubicBezTo>
                    <a:pt x="26054" y="5714"/>
                    <a:pt x="39848" y="0"/>
                    <a:pt x="5423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5716" cy="2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44824" y="7547136"/>
            <a:ext cx="713792" cy="811817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54231" y="0"/>
                  </a:moveTo>
                  <a:lnTo>
                    <a:pt x="151485" y="0"/>
                  </a:lnTo>
                  <a:cubicBezTo>
                    <a:pt x="165868" y="0"/>
                    <a:pt x="179662" y="5714"/>
                    <a:pt x="189832" y="15884"/>
                  </a:cubicBezTo>
                  <a:cubicBezTo>
                    <a:pt x="200002" y="26054"/>
                    <a:pt x="205716" y="39848"/>
                    <a:pt x="205716" y="54231"/>
                  </a:cubicBezTo>
                  <a:lnTo>
                    <a:pt x="205716" y="179736"/>
                  </a:lnTo>
                  <a:cubicBezTo>
                    <a:pt x="205716" y="194119"/>
                    <a:pt x="200002" y="207913"/>
                    <a:pt x="189832" y="218083"/>
                  </a:cubicBezTo>
                  <a:cubicBezTo>
                    <a:pt x="179662" y="228253"/>
                    <a:pt x="165868" y="233967"/>
                    <a:pt x="151485" y="233967"/>
                  </a:cubicBezTo>
                  <a:lnTo>
                    <a:pt x="54231" y="233967"/>
                  </a:lnTo>
                  <a:cubicBezTo>
                    <a:pt x="39848" y="233967"/>
                    <a:pt x="26054" y="228253"/>
                    <a:pt x="15884" y="218083"/>
                  </a:cubicBezTo>
                  <a:cubicBezTo>
                    <a:pt x="5714" y="207913"/>
                    <a:pt x="0" y="194119"/>
                    <a:pt x="0" y="179736"/>
                  </a:cubicBezTo>
                  <a:lnTo>
                    <a:pt x="0" y="54231"/>
                  </a:lnTo>
                  <a:cubicBezTo>
                    <a:pt x="0" y="39848"/>
                    <a:pt x="5714" y="26054"/>
                    <a:pt x="15884" y="15884"/>
                  </a:cubicBezTo>
                  <a:cubicBezTo>
                    <a:pt x="26054" y="5714"/>
                    <a:pt x="39848" y="0"/>
                    <a:pt x="54231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05716" cy="291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18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658515" y="3384711"/>
            <a:ext cx="8388579" cy="60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</a:pPr>
            <a:r>
              <a:rPr lang="en-US" sz="350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 TO DIGITAL TWINS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58515" y="4424288"/>
            <a:ext cx="8388579" cy="60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8"/>
              </a:lnSpc>
            </a:pPr>
            <a:r>
              <a:rPr lang="en-US" sz="350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AIM OF THE TECHNICAL STUDY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58515" y="5482914"/>
            <a:ext cx="5868204" cy="57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33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REPOSITORY SCRAPPING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58515" y="6522491"/>
            <a:ext cx="5868204" cy="57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33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58515" y="7562067"/>
            <a:ext cx="5868204" cy="575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3"/>
              </a:lnSpc>
            </a:pPr>
            <a:r>
              <a:rPr lang="en-US" sz="333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77299" y="1230211"/>
            <a:ext cx="7060045" cy="132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Summary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   I   PresentationI   Frebruary 2025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8624" y="556708"/>
            <a:ext cx="11530676" cy="9772650"/>
            <a:chOff x="0" y="0"/>
            <a:chExt cx="1786404" cy="1514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6404" cy="1514039"/>
            </a:xfrm>
            <a:custGeom>
              <a:avLst/>
              <a:gdLst/>
              <a:ahLst/>
              <a:cxnLst/>
              <a:rect r="r" b="b" t="t" l="l"/>
              <a:pathLst>
                <a:path h="1514039" w="1786404">
                  <a:moveTo>
                    <a:pt x="3357" y="0"/>
                  </a:moveTo>
                  <a:lnTo>
                    <a:pt x="1783046" y="0"/>
                  </a:lnTo>
                  <a:cubicBezTo>
                    <a:pt x="1783937" y="0"/>
                    <a:pt x="1784791" y="354"/>
                    <a:pt x="1785420" y="983"/>
                  </a:cubicBezTo>
                  <a:cubicBezTo>
                    <a:pt x="1786050" y="1613"/>
                    <a:pt x="1786404" y="2467"/>
                    <a:pt x="1786404" y="3357"/>
                  </a:cubicBezTo>
                  <a:lnTo>
                    <a:pt x="1786404" y="1510682"/>
                  </a:lnTo>
                  <a:cubicBezTo>
                    <a:pt x="1786404" y="1511573"/>
                    <a:pt x="1786050" y="1512426"/>
                    <a:pt x="1785420" y="1513056"/>
                  </a:cubicBezTo>
                  <a:cubicBezTo>
                    <a:pt x="1784791" y="1513686"/>
                    <a:pt x="1783937" y="1514039"/>
                    <a:pt x="1783046" y="1514039"/>
                  </a:cubicBezTo>
                  <a:lnTo>
                    <a:pt x="3357" y="1514039"/>
                  </a:lnTo>
                  <a:cubicBezTo>
                    <a:pt x="2467" y="1514039"/>
                    <a:pt x="1613" y="1513686"/>
                    <a:pt x="983" y="1513056"/>
                  </a:cubicBezTo>
                  <a:cubicBezTo>
                    <a:pt x="354" y="1512426"/>
                    <a:pt x="0" y="1511573"/>
                    <a:pt x="0" y="1510682"/>
                  </a:cubicBezTo>
                  <a:lnTo>
                    <a:pt x="0" y="3357"/>
                  </a:lnTo>
                  <a:cubicBezTo>
                    <a:pt x="0" y="2467"/>
                    <a:pt x="354" y="1613"/>
                    <a:pt x="983" y="983"/>
                  </a:cubicBezTo>
                  <a:cubicBezTo>
                    <a:pt x="1613" y="354"/>
                    <a:pt x="2467" y="0"/>
                    <a:pt x="3357" y="0"/>
                  </a:cubicBezTo>
                  <a:close/>
                </a:path>
              </a:pathLst>
            </a:custGeom>
            <a:blipFill>
              <a:blip r:embed="rId2"/>
              <a:stretch>
                <a:fillRect l="-13565" t="0" r="-135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4350" y="3736863"/>
            <a:ext cx="8834956" cy="4847292"/>
            <a:chOff x="0" y="0"/>
            <a:chExt cx="2326902" cy="12766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6902" cy="1276653"/>
            </a:xfrm>
            <a:custGeom>
              <a:avLst/>
              <a:gdLst/>
              <a:ahLst/>
              <a:cxnLst/>
              <a:rect r="r" b="b" t="t" l="l"/>
              <a:pathLst>
                <a:path h="1276653" w="2326902">
                  <a:moveTo>
                    <a:pt x="4381" y="0"/>
                  </a:moveTo>
                  <a:lnTo>
                    <a:pt x="2322521" y="0"/>
                  </a:lnTo>
                  <a:cubicBezTo>
                    <a:pt x="2323683" y="0"/>
                    <a:pt x="2324797" y="462"/>
                    <a:pt x="2325619" y="1283"/>
                  </a:cubicBezTo>
                  <a:cubicBezTo>
                    <a:pt x="2326441" y="2105"/>
                    <a:pt x="2326902" y="3219"/>
                    <a:pt x="2326902" y="4381"/>
                  </a:cubicBezTo>
                  <a:lnTo>
                    <a:pt x="2326902" y="1272272"/>
                  </a:lnTo>
                  <a:cubicBezTo>
                    <a:pt x="2326902" y="1273434"/>
                    <a:pt x="2326441" y="1274548"/>
                    <a:pt x="2325619" y="1275370"/>
                  </a:cubicBezTo>
                  <a:cubicBezTo>
                    <a:pt x="2324797" y="1276191"/>
                    <a:pt x="2323683" y="1276653"/>
                    <a:pt x="2322521" y="1276653"/>
                  </a:cubicBezTo>
                  <a:lnTo>
                    <a:pt x="4381" y="1276653"/>
                  </a:lnTo>
                  <a:cubicBezTo>
                    <a:pt x="1962" y="1276653"/>
                    <a:pt x="0" y="1274691"/>
                    <a:pt x="0" y="1272272"/>
                  </a:cubicBezTo>
                  <a:lnTo>
                    <a:pt x="0" y="4381"/>
                  </a:lnTo>
                  <a:cubicBezTo>
                    <a:pt x="0" y="3219"/>
                    <a:pt x="462" y="2105"/>
                    <a:pt x="1283" y="1283"/>
                  </a:cubicBezTo>
                  <a:cubicBezTo>
                    <a:pt x="2105" y="462"/>
                    <a:pt x="3219" y="0"/>
                    <a:pt x="4381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26902" cy="1314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0828" y="4223567"/>
            <a:ext cx="7992375" cy="268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3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Digital Twin is an organized set of digital models representing a</a:t>
            </a:r>
            <a:r>
              <a:rPr lang="en-US" sz="3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real-world entity updated in relation to reality at an adapted frequency and precision.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386735"/>
            <a:ext cx="4090573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is a digital twin?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641" y="7024449"/>
            <a:ext cx="7992375" cy="108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38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 can be used to optimize, simulate and predict performance.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3874" y="9948508"/>
            <a:ext cx="8164052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DEEAE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https://www.ptc.com/fr/industry-insights/digital-twin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766" y="8244181"/>
            <a:ext cx="10336215" cy="24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22"/>
              </a:lnSpc>
            </a:pPr>
            <a:r>
              <a:rPr lang="en-US" sz="1373">
                <a:solidFill>
                  <a:srgbClr val="DEEAED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AIF - http://www.industrie-dufutur.org/content/uploads/2023/05/AIF_JumeauNumerique_FR-version-Web.pdf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66037" y="4378265"/>
            <a:ext cx="670144" cy="4744819"/>
            <a:chOff x="0" y="0"/>
            <a:chExt cx="201656" cy="1427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810981" y="4378265"/>
            <a:ext cx="670144" cy="4744819"/>
            <a:chOff x="0" y="0"/>
            <a:chExt cx="201656" cy="1427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4551819" y="4378265"/>
            <a:ext cx="670144" cy="4744819"/>
            <a:chOff x="0" y="0"/>
            <a:chExt cx="201656" cy="1427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2806" y="2987860"/>
            <a:ext cx="4740713" cy="3318144"/>
            <a:chOff x="0" y="0"/>
            <a:chExt cx="734460" cy="514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4460" cy="514067"/>
            </a:xfrm>
            <a:custGeom>
              <a:avLst/>
              <a:gdLst/>
              <a:ahLst/>
              <a:cxnLst/>
              <a:rect r="r" b="b" t="t" l="l"/>
              <a:pathLst>
                <a:path h="514067" w="734460">
                  <a:moveTo>
                    <a:pt x="8165" y="0"/>
                  </a:moveTo>
                  <a:lnTo>
                    <a:pt x="726295" y="0"/>
                  </a:lnTo>
                  <a:cubicBezTo>
                    <a:pt x="730805" y="0"/>
                    <a:pt x="734460" y="3656"/>
                    <a:pt x="734460" y="8165"/>
                  </a:cubicBezTo>
                  <a:lnTo>
                    <a:pt x="734460" y="505902"/>
                  </a:lnTo>
                  <a:cubicBezTo>
                    <a:pt x="734460" y="510412"/>
                    <a:pt x="730805" y="514067"/>
                    <a:pt x="726295" y="514067"/>
                  </a:cubicBezTo>
                  <a:lnTo>
                    <a:pt x="8165" y="514067"/>
                  </a:lnTo>
                  <a:cubicBezTo>
                    <a:pt x="3656" y="514067"/>
                    <a:pt x="0" y="510412"/>
                    <a:pt x="0" y="505902"/>
                  </a:cubicBezTo>
                  <a:lnTo>
                    <a:pt x="0" y="8165"/>
                  </a:lnTo>
                  <a:cubicBezTo>
                    <a:pt x="0" y="3656"/>
                    <a:pt x="3656" y="0"/>
                    <a:pt x="816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1384" r="-99854" b="-2138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73644" y="2987860"/>
            <a:ext cx="4744819" cy="3318144"/>
            <a:chOff x="0" y="0"/>
            <a:chExt cx="1249664" cy="8739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49664" cy="873914"/>
            </a:xfrm>
            <a:custGeom>
              <a:avLst/>
              <a:gdLst/>
              <a:ahLst/>
              <a:cxnLst/>
              <a:rect r="r" b="b" t="t" l="l"/>
              <a:pathLst>
                <a:path h="873914" w="1249664">
                  <a:moveTo>
                    <a:pt x="0" y="0"/>
                  </a:moveTo>
                  <a:lnTo>
                    <a:pt x="1249664" y="0"/>
                  </a:lnTo>
                  <a:lnTo>
                    <a:pt x="1249664" y="873914"/>
                  </a:lnTo>
                  <a:lnTo>
                    <a:pt x="0" y="873914"/>
                  </a:lnTo>
                  <a:close/>
                </a:path>
              </a:pathLst>
            </a:custGeom>
            <a:solidFill>
              <a:srgbClr val="0B0D3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49664" cy="921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55179" y="2987860"/>
            <a:ext cx="3577641" cy="3318144"/>
            <a:chOff x="0" y="0"/>
            <a:chExt cx="554270" cy="514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4270" cy="514067"/>
            </a:xfrm>
            <a:custGeom>
              <a:avLst/>
              <a:gdLst/>
              <a:ahLst/>
              <a:cxnLst/>
              <a:rect r="r" b="b" t="t" l="l"/>
              <a:pathLst>
                <a:path h="514067" w="554270">
                  <a:moveTo>
                    <a:pt x="10820" y="0"/>
                  </a:moveTo>
                  <a:lnTo>
                    <a:pt x="543450" y="0"/>
                  </a:lnTo>
                  <a:cubicBezTo>
                    <a:pt x="546320" y="0"/>
                    <a:pt x="549072" y="1140"/>
                    <a:pt x="551101" y="3169"/>
                  </a:cubicBezTo>
                  <a:cubicBezTo>
                    <a:pt x="553130" y="5198"/>
                    <a:pt x="554270" y="7950"/>
                    <a:pt x="554270" y="10820"/>
                  </a:cubicBezTo>
                  <a:lnTo>
                    <a:pt x="554270" y="503247"/>
                  </a:lnTo>
                  <a:cubicBezTo>
                    <a:pt x="554270" y="506117"/>
                    <a:pt x="553130" y="508869"/>
                    <a:pt x="551101" y="510898"/>
                  </a:cubicBezTo>
                  <a:cubicBezTo>
                    <a:pt x="549072" y="512927"/>
                    <a:pt x="546320" y="514067"/>
                    <a:pt x="543450" y="514067"/>
                  </a:cubicBezTo>
                  <a:lnTo>
                    <a:pt x="10820" y="514067"/>
                  </a:lnTo>
                  <a:cubicBezTo>
                    <a:pt x="7950" y="514067"/>
                    <a:pt x="5198" y="512927"/>
                    <a:pt x="3169" y="510898"/>
                  </a:cubicBezTo>
                  <a:cubicBezTo>
                    <a:pt x="1140" y="508869"/>
                    <a:pt x="0" y="506117"/>
                    <a:pt x="0" y="503247"/>
                  </a:cubicBezTo>
                  <a:lnTo>
                    <a:pt x="0" y="10820"/>
                  </a:lnTo>
                  <a:cubicBezTo>
                    <a:pt x="0" y="7950"/>
                    <a:pt x="1140" y="5198"/>
                    <a:pt x="3169" y="3169"/>
                  </a:cubicBezTo>
                  <a:cubicBezTo>
                    <a:pt x="5198" y="1140"/>
                    <a:pt x="7950" y="0"/>
                    <a:pt x="1082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8" r="0" b="-2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18517" y="6539664"/>
            <a:ext cx="4165184" cy="41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85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 physical 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1064" y="6539664"/>
            <a:ext cx="4614083" cy="41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85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data connection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56541" y="6539664"/>
            <a:ext cx="4260700" cy="41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85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Digital twin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2806" y="7270751"/>
            <a:ext cx="4740713" cy="17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Industrial machine, building, vehicle, human body...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IoT sensors that collect data continuously.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18587" y="7270751"/>
            <a:ext cx="474071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Computer model (</a:t>
            </a: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2D, 3D or based on advanced simulations)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pdated in real time with real-world 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Control action on real object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73644" y="7270751"/>
            <a:ext cx="4740713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IoT sensors and communication networks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Big Data and AI for predictions and decisions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2806" y="866775"/>
            <a:ext cx="9919719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is a digital twin?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2806" y="2179325"/>
            <a:ext cx="7153843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THREE KEY POINTS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514481" y="2987860"/>
            <a:ext cx="4740713" cy="3318144"/>
            <a:chOff x="0" y="0"/>
            <a:chExt cx="734460" cy="51406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34460" cy="514067"/>
            </a:xfrm>
            <a:custGeom>
              <a:avLst/>
              <a:gdLst/>
              <a:ahLst/>
              <a:cxnLst/>
              <a:rect r="r" b="b" t="t" l="l"/>
              <a:pathLst>
                <a:path h="514067" w="734460">
                  <a:moveTo>
                    <a:pt x="8165" y="0"/>
                  </a:moveTo>
                  <a:lnTo>
                    <a:pt x="726295" y="0"/>
                  </a:lnTo>
                  <a:cubicBezTo>
                    <a:pt x="730805" y="0"/>
                    <a:pt x="734460" y="3656"/>
                    <a:pt x="734460" y="8165"/>
                  </a:cubicBezTo>
                  <a:lnTo>
                    <a:pt x="734460" y="505902"/>
                  </a:lnTo>
                  <a:cubicBezTo>
                    <a:pt x="734460" y="510412"/>
                    <a:pt x="730805" y="514067"/>
                    <a:pt x="726295" y="514067"/>
                  </a:cubicBezTo>
                  <a:lnTo>
                    <a:pt x="8165" y="514067"/>
                  </a:lnTo>
                  <a:cubicBezTo>
                    <a:pt x="3656" y="514067"/>
                    <a:pt x="0" y="510412"/>
                    <a:pt x="0" y="505902"/>
                  </a:cubicBezTo>
                  <a:lnTo>
                    <a:pt x="0" y="8165"/>
                  </a:lnTo>
                  <a:cubicBezTo>
                    <a:pt x="0" y="3656"/>
                    <a:pt x="3656" y="0"/>
                    <a:pt x="8165" y="0"/>
                  </a:cubicBezTo>
                  <a:close/>
                </a:path>
              </a:pathLst>
            </a:custGeom>
            <a:blipFill>
              <a:blip r:embed="rId2"/>
              <a:stretch>
                <a:fillRect l="-99854" t="-21870" r="0" b="-20897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534709" y="9848642"/>
            <a:ext cx="12252042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images source : https://www.teamviewer.com/fr-mea/insights/exploring-digital-twins-the-future-of-digital-transformation/?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473" y="4565236"/>
            <a:ext cx="17259300" cy="4220393"/>
            <a:chOff x="0" y="0"/>
            <a:chExt cx="4545659" cy="1111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1111544"/>
            </a:xfrm>
            <a:custGeom>
              <a:avLst/>
              <a:gdLst/>
              <a:ahLst/>
              <a:cxnLst/>
              <a:rect r="r" b="b" t="t" l="l"/>
              <a:pathLst>
                <a:path h="1111544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1111544"/>
                  </a:lnTo>
                  <a:lnTo>
                    <a:pt x="0" y="1111544"/>
                  </a:ln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1149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52710" y="1028700"/>
            <a:ext cx="3868515" cy="8229600"/>
            <a:chOff x="0" y="0"/>
            <a:chExt cx="599334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334" cy="1274980"/>
            </a:xfrm>
            <a:custGeom>
              <a:avLst/>
              <a:gdLst/>
              <a:ahLst/>
              <a:cxnLst/>
              <a:rect r="r" b="b" t="t" l="l"/>
              <a:pathLst>
                <a:path h="1274980" w="599334">
                  <a:moveTo>
                    <a:pt x="0" y="0"/>
                  </a:moveTo>
                  <a:lnTo>
                    <a:pt x="599334" y="0"/>
                  </a:lnTo>
                  <a:lnTo>
                    <a:pt x="599334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64386" t="0" r="-64753" b="-327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548221" y="4967469"/>
            <a:ext cx="992309" cy="992309"/>
          </a:xfrm>
          <a:custGeom>
            <a:avLst/>
            <a:gdLst/>
            <a:ahLst/>
            <a:cxnLst/>
            <a:rect r="r" b="b" t="t" l="l"/>
            <a:pathLst>
              <a:path h="992309" w="992309">
                <a:moveTo>
                  <a:pt x="0" y="0"/>
                </a:moveTo>
                <a:lnTo>
                  <a:pt x="992309" y="0"/>
                </a:lnTo>
                <a:lnTo>
                  <a:pt x="992309" y="992309"/>
                </a:lnTo>
                <a:lnTo>
                  <a:pt x="0" y="99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23749" y="5143500"/>
            <a:ext cx="551023" cy="551023"/>
          </a:xfrm>
          <a:custGeom>
            <a:avLst/>
            <a:gdLst/>
            <a:ahLst/>
            <a:cxnLst/>
            <a:rect r="r" b="b" t="t" l="l"/>
            <a:pathLst>
              <a:path h="551023" w="551023">
                <a:moveTo>
                  <a:pt x="0" y="0"/>
                </a:moveTo>
                <a:lnTo>
                  <a:pt x="551023" y="0"/>
                </a:lnTo>
                <a:lnTo>
                  <a:pt x="551023" y="551023"/>
                </a:lnTo>
                <a:lnTo>
                  <a:pt x="0" y="55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00031" y="5078639"/>
            <a:ext cx="769968" cy="769968"/>
          </a:xfrm>
          <a:custGeom>
            <a:avLst/>
            <a:gdLst/>
            <a:ahLst/>
            <a:cxnLst/>
            <a:rect r="r" b="b" t="t" l="l"/>
            <a:pathLst>
              <a:path h="769968" w="769968">
                <a:moveTo>
                  <a:pt x="0" y="0"/>
                </a:moveTo>
                <a:lnTo>
                  <a:pt x="769969" y="0"/>
                </a:lnTo>
                <a:lnTo>
                  <a:pt x="769969" y="769969"/>
                </a:lnTo>
                <a:lnTo>
                  <a:pt x="0" y="769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86380" y="5153972"/>
            <a:ext cx="1025761" cy="619303"/>
          </a:xfrm>
          <a:custGeom>
            <a:avLst/>
            <a:gdLst/>
            <a:ahLst/>
            <a:cxnLst/>
            <a:rect r="r" b="b" t="t" l="l"/>
            <a:pathLst>
              <a:path h="619303" w="1025761">
                <a:moveTo>
                  <a:pt x="0" y="0"/>
                </a:moveTo>
                <a:lnTo>
                  <a:pt x="1025761" y="0"/>
                </a:lnTo>
                <a:lnTo>
                  <a:pt x="1025761" y="619303"/>
                </a:lnTo>
                <a:lnTo>
                  <a:pt x="0" y="619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2806" y="866775"/>
            <a:ext cx="8940905" cy="265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Example: </a:t>
            </a:r>
          </a:p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Submarine drone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2680" y="3742911"/>
            <a:ext cx="600775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topical and particularly interesting subject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6955" y="6409089"/>
            <a:ext cx="3470794" cy="17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Extreme/dangerous condition that limits communication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Complex and costly technology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3476" y="5997878"/>
            <a:ext cx="3141798" cy="38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PHYSICAL OBJECT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43320" y="6409089"/>
            <a:ext cx="3283390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lot of complex metrics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Connection that depend from context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14116" y="5997878"/>
            <a:ext cx="3141798" cy="38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CONNECTION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83961" y="6409089"/>
            <a:ext cx="3430600" cy="17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Many possible scenarios when contact is lost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+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Several different usage contexts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28361" y="5997878"/>
            <a:ext cx="3141798" cy="38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b="true" sz="218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DIGITAL TWIN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52710" y="9312891"/>
            <a:ext cx="3868515" cy="88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758D7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https://www.indaily.com.au/news/science-and-tech/2023/12/19/the-devilishly-difficult-needs-of-naval-drones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532961" y="-3487089"/>
            <a:ext cx="9258300" cy="17261177"/>
            <a:chOff x="0" y="0"/>
            <a:chExt cx="2438400" cy="45461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" cy="4546154"/>
            </a:xfrm>
            <a:custGeom>
              <a:avLst/>
              <a:gdLst/>
              <a:ahLst/>
              <a:cxnLst/>
              <a:rect r="r" b="b" t="t" l="l"/>
              <a:pathLst>
                <a:path h="4546154" w="2438400">
                  <a:moveTo>
                    <a:pt x="0" y="0"/>
                  </a:moveTo>
                  <a:lnTo>
                    <a:pt x="2438400" y="0"/>
                  </a:lnTo>
                  <a:lnTo>
                    <a:pt x="2438400" y="4546154"/>
                  </a:lnTo>
                  <a:lnTo>
                    <a:pt x="0" y="4546154"/>
                  </a:ln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38400" cy="4584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2358" y="-42358"/>
            <a:ext cx="556708" cy="5567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-1731518" y="4979820"/>
            <a:ext cx="6324494" cy="424715"/>
          </a:xfrm>
          <a:custGeom>
            <a:avLst/>
            <a:gdLst/>
            <a:ahLst/>
            <a:cxnLst/>
            <a:rect r="r" b="b" t="t" l="l"/>
            <a:pathLst>
              <a:path h="424715" w="6324494">
                <a:moveTo>
                  <a:pt x="0" y="0"/>
                </a:moveTo>
                <a:lnTo>
                  <a:pt x="6324494" y="0"/>
                </a:lnTo>
                <a:lnTo>
                  <a:pt x="6324494" y="424715"/>
                </a:lnTo>
                <a:lnTo>
                  <a:pt x="0" y="42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53" t="-1613422" r="-48514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4144" y="2040877"/>
            <a:ext cx="6929818" cy="6324494"/>
            <a:chOff x="0" y="0"/>
            <a:chExt cx="1588157" cy="14494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8158" cy="1449431"/>
            </a:xfrm>
            <a:custGeom>
              <a:avLst/>
              <a:gdLst/>
              <a:ahLst/>
              <a:cxnLst/>
              <a:rect r="r" b="b" t="t" l="l"/>
              <a:pathLst>
                <a:path h="1449431" w="1588158">
                  <a:moveTo>
                    <a:pt x="5586" y="0"/>
                  </a:moveTo>
                  <a:lnTo>
                    <a:pt x="1582572" y="0"/>
                  </a:lnTo>
                  <a:cubicBezTo>
                    <a:pt x="1584053" y="0"/>
                    <a:pt x="1585474" y="589"/>
                    <a:pt x="1586521" y="1636"/>
                  </a:cubicBezTo>
                  <a:cubicBezTo>
                    <a:pt x="1587569" y="2684"/>
                    <a:pt x="1588158" y="4104"/>
                    <a:pt x="1588158" y="5586"/>
                  </a:cubicBezTo>
                  <a:lnTo>
                    <a:pt x="1588158" y="1443845"/>
                  </a:lnTo>
                  <a:cubicBezTo>
                    <a:pt x="1588158" y="1445326"/>
                    <a:pt x="1587569" y="1446747"/>
                    <a:pt x="1586521" y="1447795"/>
                  </a:cubicBezTo>
                  <a:cubicBezTo>
                    <a:pt x="1585474" y="1448842"/>
                    <a:pt x="1584053" y="1449431"/>
                    <a:pt x="1582572" y="1449431"/>
                  </a:cubicBezTo>
                  <a:lnTo>
                    <a:pt x="5586" y="1449431"/>
                  </a:lnTo>
                  <a:cubicBezTo>
                    <a:pt x="4104" y="1449431"/>
                    <a:pt x="2684" y="1448842"/>
                    <a:pt x="1636" y="1447795"/>
                  </a:cubicBezTo>
                  <a:cubicBezTo>
                    <a:pt x="589" y="1446747"/>
                    <a:pt x="0" y="1445326"/>
                    <a:pt x="0" y="1443845"/>
                  </a:cubicBezTo>
                  <a:lnTo>
                    <a:pt x="0" y="5586"/>
                  </a:lnTo>
                  <a:cubicBezTo>
                    <a:pt x="0" y="4104"/>
                    <a:pt x="589" y="2684"/>
                    <a:pt x="1636" y="1636"/>
                  </a:cubicBezTo>
                  <a:cubicBezTo>
                    <a:pt x="2684" y="589"/>
                    <a:pt x="4104" y="0"/>
                    <a:pt x="5586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88157" cy="1487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494144" y="4924170"/>
            <a:ext cx="692981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494144" y="5490541"/>
            <a:ext cx="692981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494144" y="7751616"/>
            <a:ext cx="692981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494144" y="2764617"/>
            <a:ext cx="6929818" cy="615092"/>
            <a:chOff x="0" y="0"/>
            <a:chExt cx="1588157" cy="1409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88158" cy="140965"/>
            </a:xfrm>
            <a:custGeom>
              <a:avLst/>
              <a:gdLst/>
              <a:ahLst/>
              <a:cxnLst/>
              <a:rect r="r" b="b" t="t" l="l"/>
              <a:pathLst>
                <a:path h="140965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140965"/>
                  </a:lnTo>
                  <a:lnTo>
                    <a:pt x="0" y="140965"/>
                  </a:lnTo>
                  <a:close/>
                </a:path>
              </a:pathLst>
            </a:custGeom>
            <a:solidFill>
              <a:srgbClr val="0E203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88157" cy="17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94144" y="3291495"/>
            <a:ext cx="6929818" cy="1030222"/>
            <a:chOff x="0" y="0"/>
            <a:chExt cx="1588157" cy="2361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88158" cy="236104"/>
            </a:xfrm>
            <a:custGeom>
              <a:avLst/>
              <a:gdLst/>
              <a:ahLst/>
              <a:cxnLst/>
              <a:rect r="r" b="b" t="t" l="l"/>
              <a:pathLst>
                <a:path h="236104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236104"/>
                  </a:lnTo>
                  <a:lnTo>
                    <a:pt x="0" y="236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88157" cy="274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201347" y="4481245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01347" y="5047616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201347" y="5613988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201347" y="7308691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01347" y="7875063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94144" y="1916109"/>
            <a:ext cx="6929818" cy="1354410"/>
            <a:chOff x="0" y="0"/>
            <a:chExt cx="1588157" cy="310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88158" cy="310400"/>
            </a:xfrm>
            <a:custGeom>
              <a:avLst/>
              <a:gdLst/>
              <a:ahLst/>
              <a:cxnLst/>
              <a:rect r="r" b="b" t="t" l="l"/>
              <a:pathLst>
                <a:path h="310400" w="1588158">
                  <a:moveTo>
                    <a:pt x="16758" y="0"/>
                  </a:moveTo>
                  <a:lnTo>
                    <a:pt x="1571400" y="0"/>
                  </a:lnTo>
                  <a:cubicBezTo>
                    <a:pt x="1580655" y="0"/>
                    <a:pt x="1588158" y="7503"/>
                    <a:pt x="1588158" y="16758"/>
                  </a:cubicBezTo>
                  <a:lnTo>
                    <a:pt x="1588158" y="293642"/>
                  </a:lnTo>
                  <a:cubicBezTo>
                    <a:pt x="1588158" y="298087"/>
                    <a:pt x="1586392" y="302349"/>
                    <a:pt x="1583249" y="305492"/>
                  </a:cubicBezTo>
                  <a:cubicBezTo>
                    <a:pt x="1580107" y="308635"/>
                    <a:pt x="1575844" y="310400"/>
                    <a:pt x="1571400" y="310400"/>
                  </a:cubicBezTo>
                  <a:lnTo>
                    <a:pt x="16758" y="310400"/>
                  </a:lnTo>
                  <a:cubicBezTo>
                    <a:pt x="7503" y="310400"/>
                    <a:pt x="0" y="302897"/>
                    <a:pt x="0" y="293642"/>
                  </a:cubicBezTo>
                  <a:lnTo>
                    <a:pt x="0" y="16758"/>
                  </a:lnTo>
                  <a:cubicBezTo>
                    <a:pt x="0" y="7503"/>
                    <a:pt x="7503" y="0"/>
                    <a:pt x="16758" y="0"/>
                  </a:cubicBezTo>
                  <a:close/>
                </a:path>
              </a:pathLst>
            </a:custGeom>
            <a:solidFill>
              <a:srgbClr val="0E203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588157" cy="34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94144" y="6144076"/>
            <a:ext cx="6929818" cy="1030222"/>
            <a:chOff x="0" y="0"/>
            <a:chExt cx="1588157" cy="2361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88158" cy="236104"/>
            </a:xfrm>
            <a:custGeom>
              <a:avLst/>
              <a:gdLst/>
              <a:ahLst/>
              <a:cxnLst/>
              <a:rect r="r" b="b" t="t" l="l"/>
              <a:pathLst>
                <a:path h="236104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236104"/>
                  </a:lnTo>
                  <a:lnTo>
                    <a:pt x="0" y="236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88157" cy="274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5400000">
            <a:off x="6885892" y="4979820"/>
            <a:ext cx="6324494" cy="424715"/>
          </a:xfrm>
          <a:custGeom>
            <a:avLst/>
            <a:gdLst/>
            <a:ahLst/>
            <a:cxnLst/>
            <a:rect r="r" b="b" t="t" l="l"/>
            <a:pathLst>
              <a:path h="424715" w="6324494">
                <a:moveTo>
                  <a:pt x="0" y="0"/>
                </a:moveTo>
                <a:lnTo>
                  <a:pt x="6324494" y="0"/>
                </a:lnTo>
                <a:lnTo>
                  <a:pt x="6324494" y="424715"/>
                </a:lnTo>
                <a:lnTo>
                  <a:pt x="0" y="424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053" t="-1613422" r="-48514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0135819" y="2040877"/>
            <a:ext cx="6929818" cy="6324494"/>
            <a:chOff x="0" y="0"/>
            <a:chExt cx="1588157" cy="144943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88158" cy="1449431"/>
            </a:xfrm>
            <a:custGeom>
              <a:avLst/>
              <a:gdLst/>
              <a:ahLst/>
              <a:cxnLst/>
              <a:rect r="r" b="b" t="t" l="l"/>
              <a:pathLst>
                <a:path h="1449431" w="1588158">
                  <a:moveTo>
                    <a:pt x="5586" y="0"/>
                  </a:moveTo>
                  <a:lnTo>
                    <a:pt x="1582572" y="0"/>
                  </a:lnTo>
                  <a:cubicBezTo>
                    <a:pt x="1584053" y="0"/>
                    <a:pt x="1585474" y="589"/>
                    <a:pt x="1586521" y="1636"/>
                  </a:cubicBezTo>
                  <a:cubicBezTo>
                    <a:pt x="1587569" y="2684"/>
                    <a:pt x="1588158" y="4104"/>
                    <a:pt x="1588158" y="5586"/>
                  </a:cubicBezTo>
                  <a:lnTo>
                    <a:pt x="1588158" y="1443845"/>
                  </a:lnTo>
                  <a:cubicBezTo>
                    <a:pt x="1588158" y="1445326"/>
                    <a:pt x="1587569" y="1446747"/>
                    <a:pt x="1586521" y="1447795"/>
                  </a:cubicBezTo>
                  <a:cubicBezTo>
                    <a:pt x="1585474" y="1448842"/>
                    <a:pt x="1584053" y="1449431"/>
                    <a:pt x="1582572" y="1449431"/>
                  </a:cubicBezTo>
                  <a:lnTo>
                    <a:pt x="5586" y="1449431"/>
                  </a:lnTo>
                  <a:cubicBezTo>
                    <a:pt x="4104" y="1449431"/>
                    <a:pt x="2684" y="1448842"/>
                    <a:pt x="1636" y="1447795"/>
                  </a:cubicBezTo>
                  <a:cubicBezTo>
                    <a:pt x="589" y="1446747"/>
                    <a:pt x="0" y="1445326"/>
                    <a:pt x="0" y="1443845"/>
                  </a:cubicBezTo>
                  <a:lnTo>
                    <a:pt x="0" y="5586"/>
                  </a:lnTo>
                  <a:cubicBezTo>
                    <a:pt x="0" y="4104"/>
                    <a:pt x="589" y="2684"/>
                    <a:pt x="1636" y="1636"/>
                  </a:cubicBezTo>
                  <a:cubicBezTo>
                    <a:pt x="2684" y="589"/>
                    <a:pt x="4104" y="0"/>
                    <a:pt x="5586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588157" cy="1487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0137934" y="4924170"/>
            <a:ext cx="6927704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10137934" y="5490541"/>
            <a:ext cx="6927704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0137934" y="7751616"/>
            <a:ext cx="6927704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0135819" y="2764617"/>
            <a:ext cx="6929818" cy="615092"/>
            <a:chOff x="0" y="0"/>
            <a:chExt cx="1588157" cy="14096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88158" cy="140965"/>
            </a:xfrm>
            <a:custGeom>
              <a:avLst/>
              <a:gdLst/>
              <a:ahLst/>
              <a:cxnLst/>
              <a:rect r="r" b="b" t="t" l="l"/>
              <a:pathLst>
                <a:path h="140965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140965"/>
                  </a:lnTo>
                  <a:lnTo>
                    <a:pt x="0" y="140965"/>
                  </a:lnTo>
                  <a:close/>
                </a:path>
              </a:pathLst>
            </a:custGeom>
            <a:solidFill>
              <a:srgbClr val="0E2038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588157" cy="17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135819" y="3291495"/>
            <a:ext cx="6929818" cy="1030222"/>
            <a:chOff x="0" y="0"/>
            <a:chExt cx="1588157" cy="23610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88158" cy="236104"/>
            </a:xfrm>
            <a:custGeom>
              <a:avLst/>
              <a:gdLst/>
              <a:ahLst/>
              <a:cxnLst/>
              <a:rect r="r" b="b" t="t" l="l"/>
              <a:pathLst>
                <a:path h="236104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236104"/>
                  </a:lnTo>
                  <a:lnTo>
                    <a:pt x="0" y="236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588157" cy="274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135819" y="1916109"/>
            <a:ext cx="6929818" cy="1354410"/>
            <a:chOff x="0" y="0"/>
            <a:chExt cx="1588157" cy="3104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588158" cy="310400"/>
            </a:xfrm>
            <a:custGeom>
              <a:avLst/>
              <a:gdLst/>
              <a:ahLst/>
              <a:cxnLst/>
              <a:rect r="r" b="b" t="t" l="l"/>
              <a:pathLst>
                <a:path h="310400" w="1588158">
                  <a:moveTo>
                    <a:pt x="16758" y="0"/>
                  </a:moveTo>
                  <a:lnTo>
                    <a:pt x="1571400" y="0"/>
                  </a:lnTo>
                  <a:cubicBezTo>
                    <a:pt x="1580655" y="0"/>
                    <a:pt x="1588158" y="7503"/>
                    <a:pt x="1588158" y="16758"/>
                  </a:cubicBezTo>
                  <a:lnTo>
                    <a:pt x="1588158" y="293642"/>
                  </a:lnTo>
                  <a:cubicBezTo>
                    <a:pt x="1588158" y="298087"/>
                    <a:pt x="1586392" y="302349"/>
                    <a:pt x="1583249" y="305492"/>
                  </a:cubicBezTo>
                  <a:cubicBezTo>
                    <a:pt x="1580107" y="308635"/>
                    <a:pt x="1575844" y="310400"/>
                    <a:pt x="1571400" y="310400"/>
                  </a:cubicBezTo>
                  <a:lnTo>
                    <a:pt x="16758" y="310400"/>
                  </a:lnTo>
                  <a:cubicBezTo>
                    <a:pt x="7503" y="310400"/>
                    <a:pt x="0" y="302897"/>
                    <a:pt x="0" y="293642"/>
                  </a:cubicBezTo>
                  <a:lnTo>
                    <a:pt x="0" y="16758"/>
                  </a:lnTo>
                  <a:cubicBezTo>
                    <a:pt x="0" y="7503"/>
                    <a:pt x="7503" y="0"/>
                    <a:pt x="16758" y="0"/>
                  </a:cubicBezTo>
                  <a:close/>
                </a:path>
              </a:pathLst>
            </a:custGeom>
            <a:solidFill>
              <a:srgbClr val="0E2038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588157" cy="34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0135819" y="6144076"/>
            <a:ext cx="6929818" cy="1030222"/>
            <a:chOff x="0" y="0"/>
            <a:chExt cx="1588157" cy="23610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588158" cy="236104"/>
            </a:xfrm>
            <a:custGeom>
              <a:avLst/>
              <a:gdLst/>
              <a:ahLst/>
              <a:cxnLst/>
              <a:rect r="r" b="b" t="t" l="l"/>
              <a:pathLst>
                <a:path h="236104" w="1588158">
                  <a:moveTo>
                    <a:pt x="0" y="0"/>
                  </a:moveTo>
                  <a:lnTo>
                    <a:pt x="1588158" y="0"/>
                  </a:lnTo>
                  <a:lnTo>
                    <a:pt x="1588158" y="236104"/>
                  </a:lnTo>
                  <a:lnTo>
                    <a:pt x="0" y="2361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588157" cy="274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3411641" y="4410518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Predictive maintenance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411641" y="4976890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Reducing downtime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411641" y="5543262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Optimizing resources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411641" y="7237965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Virtual tests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411641" y="7804336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Accelerated development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429144" y="2220911"/>
            <a:ext cx="5025400" cy="68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</a:pPr>
            <a:r>
              <a:rPr lang="en-US" b="true" sz="389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✨​ BENEFITS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785130" y="3549529"/>
            <a:ext cx="6407852" cy="57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95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Economy and safety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785130" y="6402111"/>
            <a:ext cx="6407852" cy="57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95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Advanced simulations</a:t>
            </a:r>
            <a:r>
              <a:rPr lang="en-US" sz="395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053316" y="4410518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Massive data volumes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053316" y="4976890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initial investment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053316" y="5543262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Specialized skills required 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053316" y="7237965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Interoperability issues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053316" y="7804336"/>
            <a:ext cx="3956868" cy="4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7"/>
              </a:lnSpc>
            </a:pPr>
            <a:r>
              <a:rPr lang="en-US" sz="229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Lack of reference architecture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070819" y="2220911"/>
            <a:ext cx="5025400" cy="68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</a:pPr>
            <a:r>
              <a:rPr lang="en-US" b="true" sz="389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🏔️ ​CHALLENGES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426805" y="3549529"/>
            <a:ext cx="6407852" cy="57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95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Complexity and cost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426805" y="6402111"/>
            <a:ext cx="6407852" cy="57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95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Need for standardization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0843022" y="5047616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0843022" y="4484282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0843022" y="5610951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0843022" y="7308691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0843022" y="7872026"/>
            <a:ext cx="319479" cy="319479"/>
          </a:xfrm>
          <a:custGeom>
            <a:avLst/>
            <a:gdLst/>
            <a:ahLst/>
            <a:cxnLst/>
            <a:rect r="r" b="b" t="t" l="l"/>
            <a:pathLst>
              <a:path h="319479" w="319479">
                <a:moveTo>
                  <a:pt x="0" y="0"/>
                </a:moveTo>
                <a:lnTo>
                  <a:pt x="319479" y="0"/>
                </a:lnTo>
                <a:lnTo>
                  <a:pt x="319479" y="319479"/>
                </a:lnTo>
                <a:lnTo>
                  <a:pt x="0" y="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9" id="79"/>
          <p:cNvSpPr/>
          <p:nvPr/>
        </p:nvSpPr>
        <p:spPr>
          <a:xfrm>
            <a:off x="1487881" y="8361366"/>
            <a:ext cx="692981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>
            <a:off x="10137934" y="8354424"/>
            <a:ext cx="692981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18641" y="6527237"/>
            <a:ext cx="6144894" cy="4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5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Merge and synchronize the resulting 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58674" y="7243864"/>
            <a:ext cx="6893312" cy="4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516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Complete and analyze the data obtained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27630" y="3570806"/>
            <a:ext cx="15902728" cy="5687494"/>
            <a:chOff x="0" y="0"/>
            <a:chExt cx="3935523" cy="14075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35523" cy="1407511"/>
            </a:xfrm>
            <a:custGeom>
              <a:avLst/>
              <a:gdLst/>
              <a:ahLst/>
              <a:cxnLst/>
              <a:rect r="r" b="b" t="t" l="l"/>
              <a:pathLst>
                <a:path h="1407511" w="3935523">
                  <a:moveTo>
                    <a:pt x="2434" y="0"/>
                  </a:moveTo>
                  <a:lnTo>
                    <a:pt x="3933089" y="0"/>
                  </a:lnTo>
                  <a:cubicBezTo>
                    <a:pt x="3934433" y="0"/>
                    <a:pt x="3935523" y="1090"/>
                    <a:pt x="3935523" y="2434"/>
                  </a:cubicBezTo>
                  <a:lnTo>
                    <a:pt x="3935523" y="1405077"/>
                  </a:lnTo>
                  <a:cubicBezTo>
                    <a:pt x="3935523" y="1406421"/>
                    <a:pt x="3934433" y="1407511"/>
                    <a:pt x="3933089" y="1407511"/>
                  </a:cubicBezTo>
                  <a:lnTo>
                    <a:pt x="2434" y="1407511"/>
                  </a:lnTo>
                  <a:cubicBezTo>
                    <a:pt x="1090" y="1407511"/>
                    <a:pt x="0" y="1406421"/>
                    <a:pt x="0" y="1405077"/>
                  </a:cubicBezTo>
                  <a:lnTo>
                    <a:pt x="0" y="2434"/>
                  </a:lnTo>
                  <a:cubicBezTo>
                    <a:pt x="0" y="1090"/>
                    <a:pt x="1090" y="0"/>
                    <a:pt x="243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35523" cy="1455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771881" y="4766638"/>
            <a:ext cx="456598" cy="456598"/>
          </a:xfrm>
          <a:custGeom>
            <a:avLst/>
            <a:gdLst/>
            <a:ahLst/>
            <a:cxnLst/>
            <a:rect r="r" b="b" t="t" l="l"/>
            <a:pathLst>
              <a:path h="456598" w="456598">
                <a:moveTo>
                  <a:pt x="0" y="0"/>
                </a:moveTo>
                <a:lnTo>
                  <a:pt x="456598" y="0"/>
                </a:lnTo>
                <a:lnTo>
                  <a:pt x="456598" y="456598"/>
                </a:lnTo>
                <a:lnTo>
                  <a:pt x="0" y="45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10259" y="5364464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6"/>
                </a:lnTo>
                <a:lnTo>
                  <a:pt x="0" y="31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10259" y="5831866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6"/>
                </a:lnTo>
                <a:lnTo>
                  <a:pt x="0" y="31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10259" y="6273300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7"/>
                </a:lnTo>
                <a:lnTo>
                  <a:pt x="0" y="31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60332" y="6919572"/>
            <a:ext cx="456598" cy="456598"/>
          </a:xfrm>
          <a:custGeom>
            <a:avLst/>
            <a:gdLst/>
            <a:ahLst/>
            <a:cxnLst/>
            <a:rect r="r" b="b" t="t" l="l"/>
            <a:pathLst>
              <a:path h="456598" w="456598">
                <a:moveTo>
                  <a:pt x="0" y="0"/>
                </a:moveTo>
                <a:lnTo>
                  <a:pt x="456598" y="0"/>
                </a:lnTo>
                <a:lnTo>
                  <a:pt x="456598" y="456598"/>
                </a:lnTo>
                <a:lnTo>
                  <a:pt x="0" y="45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98710" y="7517398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6"/>
                </a:lnTo>
                <a:lnTo>
                  <a:pt x="0" y="31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98710" y="7984800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6"/>
                </a:lnTo>
                <a:lnTo>
                  <a:pt x="0" y="31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0121" y="679294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Aim of the technical study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0121" y="2154757"/>
            <a:ext cx="13653380" cy="123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FIND AND DEFINE THE FOUNDATIONS OF A COMMON BASE FOR EMERGING DIGITAL TWIN TECHNOLOGY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77839" y="4748031"/>
            <a:ext cx="8936356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Create a database of existing projects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26256" y="5275500"/>
            <a:ext cx="7543971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Scrap repositories from GitHub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26256" y="5742902"/>
            <a:ext cx="9707244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Scrap repositories from Software Heritage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26256" y="6184337"/>
            <a:ext cx="8602344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Merge and synchronize the resulting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66290" y="6900964"/>
            <a:ext cx="9827012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Complete and analyze the data retrieved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14707" y="7428434"/>
            <a:ext cx="6764852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and target important data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14707" y="7895836"/>
            <a:ext cx="9078594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 analytical resources to process our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65163" y="3941138"/>
            <a:ext cx="487668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2E4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objectives :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4710259" y="8463171"/>
            <a:ext cx="315887" cy="315887"/>
          </a:xfrm>
          <a:custGeom>
            <a:avLst/>
            <a:gdLst/>
            <a:ahLst/>
            <a:cxnLst/>
            <a:rect r="r" b="b" t="t" l="l"/>
            <a:pathLst>
              <a:path h="315887" w="315887">
                <a:moveTo>
                  <a:pt x="0" y="0"/>
                </a:moveTo>
                <a:lnTo>
                  <a:pt x="315887" y="0"/>
                </a:lnTo>
                <a:lnTo>
                  <a:pt x="315887" y="315886"/>
                </a:lnTo>
                <a:lnTo>
                  <a:pt x="0" y="31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26256" y="8374207"/>
            <a:ext cx="9078594" cy="49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2E403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trends in the development of digital twins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3240648"/>
            <a:ext cx="6913730" cy="4728509"/>
            <a:chOff x="0" y="0"/>
            <a:chExt cx="1710973" cy="11701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0973" cy="1170186"/>
            </a:xfrm>
            <a:custGeom>
              <a:avLst/>
              <a:gdLst/>
              <a:ahLst/>
              <a:cxnLst/>
              <a:rect r="r" b="b" t="t" l="l"/>
              <a:pathLst>
                <a:path h="1170186" w="1710973">
                  <a:moveTo>
                    <a:pt x="5599" y="0"/>
                  </a:moveTo>
                  <a:lnTo>
                    <a:pt x="1705374" y="0"/>
                  </a:lnTo>
                  <a:cubicBezTo>
                    <a:pt x="1706859" y="0"/>
                    <a:pt x="1708283" y="590"/>
                    <a:pt x="1709333" y="1640"/>
                  </a:cubicBezTo>
                  <a:cubicBezTo>
                    <a:pt x="1710383" y="2690"/>
                    <a:pt x="1710973" y="4114"/>
                    <a:pt x="1710973" y="5599"/>
                  </a:cubicBezTo>
                  <a:lnTo>
                    <a:pt x="1710973" y="1164587"/>
                  </a:lnTo>
                  <a:cubicBezTo>
                    <a:pt x="1710973" y="1166072"/>
                    <a:pt x="1710383" y="1167496"/>
                    <a:pt x="1709333" y="1168546"/>
                  </a:cubicBezTo>
                  <a:cubicBezTo>
                    <a:pt x="1708283" y="1169596"/>
                    <a:pt x="1706859" y="1170186"/>
                    <a:pt x="1705374" y="1170186"/>
                  </a:cubicBezTo>
                  <a:lnTo>
                    <a:pt x="5599" y="1170186"/>
                  </a:lnTo>
                  <a:cubicBezTo>
                    <a:pt x="4114" y="1170186"/>
                    <a:pt x="2690" y="1169596"/>
                    <a:pt x="1640" y="1168546"/>
                  </a:cubicBezTo>
                  <a:cubicBezTo>
                    <a:pt x="590" y="1167496"/>
                    <a:pt x="0" y="1166072"/>
                    <a:pt x="0" y="1164587"/>
                  </a:cubicBezTo>
                  <a:lnTo>
                    <a:pt x="0" y="5599"/>
                  </a:lnTo>
                  <a:cubicBezTo>
                    <a:pt x="0" y="4114"/>
                    <a:pt x="590" y="2690"/>
                    <a:pt x="1640" y="1640"/>
                  </a:cubicBezTo>
                  <a:cubicBezTo>
                    <a:pt x="2690" y="590"/>
                    <a:pt x="4114" y="0"/>
                    <a:pt x="5599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10973" cy="120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41159" y="4403577"/>
            <a:ext cx="2545142" cy="2545142"/>
          </a:xfrm>
          <a:custGeom>
            <a:avLst/>
            <a:gdLst/>
            <a:ahLst/>
            <a:cxnLst/>
            <a:rect r="r" b="b" t="t" l="l"/>
            <a:pathLst>
              <a:path h="2545142" w="2545142">
                <a:moveTo>
                  <a:pt x="0" y="0"/>
                </a:moveTo>
                <a:lnTo>
                  <a:pt x="2545142" y="0"/>
                </a:lnTo>
                <a:lnTo>
                  <a:pt x="2545142" y="2545142"/>
                </a:lnTo>
                <a:lnTo>
                  <a:pt x="0" y="254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94906" y="3164106"/>
            <a:ext cx="5312362" cy="2152033"/>
          </a:xfrm>
          <a:custGeom>
            <a:avLst/>
            <a:gdLst/>
            <a:ahLst/>
            <a:cxnLst/>
            <a:rect r="r" b="b" t="t" l="l"/>
            <a:pathLst>
              <a:path h="2152033" w="5312362">
                <a:moveTo>
                  <a:pt x="0" y="0"/>
                </a:moveTo>
                <a:lnTo>
                  <a:pt x="5312362" y="0"/>
                </a:lnTo>
                <a:lnTo>
                  <a:pt x="5312362" y="2152033"/>
                </a:lnTo>
                <a:lnTo>
                  <a:pt x="0" y="2152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12847" y="5067843"/>
            <a:ext cx="2945003" cy="4350563"/>
          </a:xfrm>
          <a:custGeom>
            <a:avLst/>
            <a:gdLst/>
            <a:ahLst/>
            <a:cxnLst/>
            <a:rect r="r" b="b" t="t" l="l"/>
            <a:pathLst>
              <a:path h="4350563" w="2945003">
                <a:moveTo>
                  <a:pt x="0" y="0"/>
                </a:moveTo>
                <a:lnTo>
                  <a:pt x="2945003" y="0"/>
                </a:lnTo>
                <a:lnTo>
                  <a:pt x="2945003" y="4350564"/>
                </a:lnTo>
                <a:lnTo>
                  <a:pt x="0" y="435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297" t="-7544" r="-141146" b="-2019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97311" y="2427964"/>
            <a:ext cx="2347476" cy="2922643"/>
          </a:xfrm>
          <a:custGeom>
            <a:avLst/>
            <a:gdLst/>
            <a:ahLst/>
            <a:cxnLst/>
            <a:rect r="r" b="b" t="t" l="l"/>
            <a:pathLst>
              <a:path h="2922643" w="2347476">
                <a:moveTo>
                  <a:pt x="0" y="0"/>
                </a:moveTo>
                <a:lnTo>
                  <a:pt x="2347475" y="0"/>
                </a:lnTo>
                <a:lnTo>
                  <a:pt x="2347475" y="2922643"/>
                </a:lnTo>
                <a:lnTo>
                  <a:pt x="0" y="2922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572" t="0" r="-6901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58100" y="5522058"/>
            <a:ext cx="2447100" cy="2447100"/>
          </a:xfrm>
          <a:custGeom>
            <a:avLst/>
            <a:gdLst/>
            <a:ahLst/>
            <a:cxnLst/>
            <a:rect r="r" b="b" t="t" l="l"/>
            <a:pathLst>
              <a:path h="2447100" w="2447100">
                <a:moveTo>
                  <a:pt x="0" y="0"/>
                </a:moveTo>
                <a:lnTo>
                  <a:pt x="2447099" y="0"/>
                </a:lnTo>
                <a:lnTo>
                  <a:pt x="2447099" y="2447100"/>
                </a:lnTo>
                <a:lnTo>
                  <a:pt x="0" y="2447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Repository scrapping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1 - GitHub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6759" y="3808322"/>
            <a:ext cx="462915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Search GitHub repositories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8085" y="6061991"/>
            <a:ext cx="355282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Save data as CSV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3524" y="4440148"/>
            <a:ext cx="349927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“</a:t>
            </a: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digital twin” request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4599" y="4903353"/>
            <a:ext cx="4271310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Retrieves up to 1000 results (GitHub limitation)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4599" y="6569991"/>
            <a:ext cx="427131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1000 GitHub URL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58177" y="5310308"/>
            <a:ext cx="3655485" cy="1763820"/>
            <a:chOff x="0" y="0"/>
            <a:chExt cx="1200632" cy="5793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0632" cy="579321"/>
            </a:xfrm>
            <a:custGeom>
              <a:avLst/>
              <a:gdLst/>
              <a:ahLst/>
              <a:cxnLst/>
              <a:rect r="r" b="b" t="t" l="l"/>
              <a:pathLst>
                <a:path h="579321" w="1200632">
                  <a:moveTo>
                    <a:pt x="1200632" y="289660"/>
                  </a:moveTo>
                  <a:lnTo>
                    <a:pt x="794232" y="0"/>
                  </a:lnTo>
                  <a:lnTo>
                    <a:pt x="794232" y="203200"/>
                  </a:lnTo>
                  <a:lnTo>
                    <a:pt x="0" y="203200"/>
                  </a:lnTo>
                  <a:lnTo>
                    <a:pt x="0" y="376121"/>
                  </a:lnTo>
                  <a:lnTo>
                    <a:pt x="794232" y="376121"/>
                  </a:lnTo>
                  <a:lnTo>
                    <a:pt x="794232" y="579321"/>
                  </a:lnTo>
                  <a:lnTo>
                    <a:pt x="1200632" y="289660"/>
                  </a:lnTo>
                  <a:close/>
                </a:path>
              </a:pathLst>
            </a:custGeom>
            <a:solidFill>
              <a:srgbClr val="000000">
                <a:alpha val="2862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1099032" cy="22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7538" y="4789729"/>
            <a:ext cx="3506387" cy="886505"/>
            <a:chOff x="0" y="0"/>
            <a:chExt cx="923493" cy="2334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23493" cy="233483"/>
            </a:xfrm>
            <a:custGeom>
              <a:avLst/>
              <a:gdLst/>
              <a:ahLst/>
              <a:cxnLst/>
              <a:rect r="r" b="b" t="t" l="l"/>
              <a:pathLst>
                <a:path h="233483" w="923493">
                  <a:moveTo>
                    <a:pt x="112605" y="0"/>
                  </a:moveTo>
                  <a:lnTo>
                    <a:pt x="810888" y="0"/>
                  </a:lnTo>
                  <a:cubicBezTo>
                    <a:pt x="840752" y="0"/>
                    <a:pt x="869394" y="11864"/>
                    <a:pt x="890512" y="32981"/>
                  </a:cubicBezTo>
                  <a:cubicBezTo>
                    <a:pt x="911629" y="54099"/>
                    <a:pt x="923493" y="82741"/>
                    <a:pt x="923493" y="112605"/>
                  </a:cubicBezTo>
                  <a:lnTo>
                    <a:pt x="923493" y="120877"/>
                  </a:lnTo>
                  <a:cubicBezTo>
                    <a:pt x="923493" y="150742"/>
                    <a:pt x="911629" y="179384"/>
                    <a:pt x="890512" y="200501"/>
                  </a:cubicBezTo>
                  <a:cubicBezTo>
                    <a:pt x="869394" y="221619"/>
                    <a:pt x="840752" y="233483"/>
                    <a:pt x="810888" y="233483"/>
                  </a:cubicBezTo>
                  <a:lnTo>
                    <a:pt x="112605" y="233483"/>
                  </a:lnTo>
                  <a:cubicBezTo>
                    <a:pt x="82741" y="233483"/>
                    <a:pt x="54099" y="221619"/>
                    <a:pt x="32981" y="200501"/>
                  </a:cubicBezTo>
                  <a:cubicBezTo>
                    <a:pt x="11864" y="179384"/>
                    <a:pt x="0" y="150742"/>
                    <a:pt x="0" y="120877"/>
                  </a:cubicBezTo>
                  <a:lnTo>
                    <a:pt x="0" y="112605"/>
                  </a:lnTo>
                  <a:cubicBezTo>
                    <a:pt x="0" y="82741"/>
                    <a:pt x="11864" y="54099"/>
                    <a:pt x="32981" y="32981"/>
                  </a:cubicBezTo>
                  <a:cubicBezTo>
                    <a:pt x="54099" y="11864"/>
                    <a:pt x="82741" y="0"/>
                    <a:pt x="112605" y="0"/>
                  </a:cubicBez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23493" cy="290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Digital twin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37538" y="5800059"/>
            <a:ext cx="3506387" cy="886505"/>
            <a:chOff x="0" y="0"/>
            <a:chExt cx="923493" cy="2334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3493" cy="233483"/>
            </a:xfrm>
            <a:custGeom>
              <a:avLst/>
              <a:gdLst/>
              <a:ahLst/>
              <a:cxnLst/>
              <a:rect r="r" b="b" t="t" l="l"/>
              <a:pathLst>
                <a:path h="233483" w="923493">
                  <a:moveTo>
                    <a:pt x="112605" y="0"/>
                  </a:moveTo>
                  <a:lnTo>
                    <a:pt x="810888" y="0"/>
                  </a:lnTo>
                  <a:cubicBezTo>
                    <a:pt x="840752" y="0"/>
                    <a:pt x="869394" y="11864"/>
                    <a:pt x="890512" y="32981"/>
                  </a:cubicBezTo>
                  <a:cubicBezTo>
                    <a:pt x="911629" y="54099"/>
                    <a:pt x="923493" y="82741"/>
                    <a:pt x="923493" y="112605"/>
                  </a:cubicBezTo>
                  <a:lnTo>
                    <a:pt x="923493" y="120877"/>
                  </a:lnTo>
                  <a:cubicBezTo>
                    <a:pt x="923493" y="150742"/>
                    <a:pt x="911629" y="179384"/>
                    <a:pt x="890512" y="200501"/>
                  </a:cubicBezTo>
                  <a:cubicBezTo>
                    <a:pt x="869394" y="221619"/>
                    <a:pt x="840752" y="233483"/>
                    <a:pt x="810888" y="233483"/>
                  </a:cubicBezTo>
                  <a:lnTo>
                    <a:pt x="112605" y="233483"/>
                  </a:lnTo>
                  <a:cubicBezTo>
                    <a:pt x="82741" y="233483"/>
                    <a:pt x="54099" y="221619"/>
                    <a:pt x="32981" y="200501"/>
                  </a:cubicBezTo>
                  <a:cubicBezTo>
                    <a:pt x="11864" y="179384"/>
                    <a:pt x="0" y="150742"/>
                    <a:pt x="0" y="120877"/>
                  </a:cubicBezTo>
                  <a:lnTo>
                    <a:pt x="0" y="112605"/>
                  </a:lnTo>
                  <a:cubicBezTo>
                    <a:pt x="0" y="82741"/>
                    <a:pt x="11864" y="54099"/>
                    <a:pt x="32981" y="32981"/>
                  </a:cubicBezTo>
                  <a:cubicBezTo>
                    <a:pt x="54099" y="11864"/>
                    <a:pt x="82741" y="0"/>
                    <a:pt x="112605" y="0"/>
                  </a:cubicBez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923493" cy="290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Virtual Representation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7538" y="6810389"/>
            <a:ext cx="3506387" cy="886505"/>
            <a:chOff x="0" y="0"/>
            <a:chExt cx="923493" cy="2334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3493" cy="233483"/>
            </a:xfrm>
            <a:custGeom>
              <a:avLst/>
              <a:gdLst/>
              <a:ahLst/>
              <a:cxnLst/>
              <a:rect r="r" b="b" t="t" l="l"/>
              <a:pathLst>
                <a:path h="233483" w="923493">
                  <a:moveTo>
                    <a:pt x="112605" y="0"/>
                  </a:moveTo>
                  <a:lnTo>
                    <a:pt x="810888" y="0"/>
                  </a:lnTo>
                  <a:cubicBezTo>
                    <a:pt x="840752" y="0"/>
                    <a:pt x="869394" y="11864"/>
                    <a:pt x="890512" y="32981"/>
                  </a:cubicBezTo>
                  <a:cubicBezTo>
                    <a:pt x="911629" y="54099"/>
                    <a:pt x="923493" y="82741"/>
                    <a:pt x="923493" y="112605"/>
                  </a:cubicBezTo>
                  <a:lnTo>
                    <a:pt x="923493" y="120877"/>
                  </a:lnTo>
                  <a:cubicBezTo>
                    <a:pt x="923493" y="150742"/>
                    <a:pt x="911629" y="179384"/>
                    <a:pt x="890512" y="200501"/>
                  </a:cubicBezTo>
                  <a:cubicBezTo>
                    <a:pt x="869394" y="221619"/>
                    <a:pt x="840752" y="233483"/>
                    <a:pt x="810888" y="233483"/>
                  </a:cubicBezTo>
                  <a:lnTo>
                    <a:pt x="112605" y="233483"/>
                  </a:lnTo>
                  <a:cubicBezTo>
                    <a:pt x="82741" y="233483"/>
                    <a:pt x="54099" y="221619"/>
                    <a:pt x="32981" y="200501"/>
                  </a:cubicBezTo>
                  <a:cubicBezTo>
                    <a:pt x="11864" y="179384"/>
                    <a:pt x="0" y="150742"/>
                    <a:pt x="0" y="120877"/>
                  </a:cubicBezTo>
                  <a:lnTo>
                    <a:pt x="0" y="112605"/>
                  </a:lnTo>
                  <a:cubicBezTo>
                    <a:pt x="0" y="82741"/>
                    <a:pt x="11864" y="54099"/>
                    <a:pt x="32981" y="32981"/>
                  </a:cubicBezTo>
                  <a:cubicBezTo>
                    <a:pt x="54099" y="11864"/>
                    <a:pt x="82741" y="0"/>
                    <a:pt x="112605" y="0"/>
                  </a:cubicBez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23493" cy="290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ISO 23247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43363" y="8098462"/>
            <a:ext cx="1094739" cy="10947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413601" y="4673811"/>
            <a:ext cx="944636" cy="3139002"/>
            <a:chOff x="0" y="0"/>
            <a:chExt cx="248793" cy="8267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8793" cy="826733"/>
            </a:xfrm>
            <a:custGeom>
              <a:avLst/>
              <a:gdLst/>
              <a:ahLst/>
              <a:cxnLst/>
              <a:rect r="r" b="b" t="t" l="l"/>
              <a:pathLst>
                <a:path h="826733" w="248793">
                  <a:moveTo>
                    <a:pt x="124397" y="0"/>
                  </a:moveTo>
                  <a:lnTo>
                    <a:pt x="124397" y="0"/>
                  </a:lnTo>
                  <a:cubicBezTo>
                    <a:pt x="157389" y="0"/>
                    <a:pt x="189029" y="13106"/>
                    <a:pt x="212358" y="36435"/>
                  </a:cubicBezTo>
                  <a:cubicBezTo>
                    <a:pt x="235687" y="59764"/>
                    <a:pt x="248793" y="91405"/>
                    <a:pt x="248793" y="124397"/>
                  </a:cubicBezTo>
                  <a:lnTo>
                    <a:pt x="248793" y="702336"/>
                  </a:lnTo>
                  <a:cubicBezTo>
                    <a:pt x="248793" y="735329"/>
                    <a:pt x="235687" y="766969"/>
                    <a:pt x="212358" y="790298"/>
                  </a:cubicBezTo>
                  <a:cubicBezTo>
                    <a:pt x="189029" y="813627"/>
                    <a:pt x="157389" y="826733"/>
                    <a:pt x="124397" y="826733"/>
                  </a:cubicBezTo>
                  <a:lnTo>
                    <a:pt x="124397" y="826733"/>
                  </a:lnTo>
                  <a:cubicBezTo>
                    <a:pt x="91405" y="826733"/>
                    <a:pt x="59764" y="813627"/>
                    <a:pt x="36435" y="790298"/>
                  </a:cubicBezTo>
                  <a:cubicBezTo>
                    <a:pt x="13106" y="766969"/>
                    <a:pt x="0" y="735329"/>
                    <a:pt x="0" y="702336"/>
                  </a:cubicBezTo>
                  <a:lnTo>
                    <a:pt x="0" y="124397"/>
                  </a:lnTo>
                  <a:cubicBezTo>
                    <a:pt x="0" y="91405"/>
                    <a:pt x="13106" y="59764"/>
                    <a:pt x="36435" y="36435"/>
                  </a:cubicBezTo>
                  <a:cubicBezTo>
                    <a:pt x="59764" y="13106"/>
                    <a:pt x="91405" y="0"/>
                    <a:pt x="124397" y="0"/>
                  </a:cubicBezTo>
                  <a:close/>
                </a:path>
              </a:pathLst>
            </a:custGeom>
            <a:solidFill>
              <a:srgbClr val="2E435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48793" cy="874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LLM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3886" y="5380430"/>
            <a:ext cx="3923868" cy="1763820"/>
            <a:chOff x="0" y="0"/>
            <a:chExt cx="1288782" cy="5793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88782" cy="579321"/>
            </a:xfrm>
            <a:custGeom>
              <a:avLst/>
              <a:gdLst/>
              <a:ahLst/>
              <a:cxnLst/>
              <a:rect r="r" b="b" t="t" l="l"/>
              <a:pathLst>
                <a:path h="579321" w="1288782">
                  <a:moveTo>
                    <a:pt x="1288782" y="289660"/>
                  </a:moveTo>
                  <a:lnTo>
                    <a:pt x="882382" y="0"/>
                  </a:lnTo>
                  <a:lnTo>
                    <a:pt x="882382" y="203200"/>
                  </a:lnTo>
                  <a:lnTo>
                    <a:pt x="0" y="203200"/>
                  </a:lnTo>
                  <a:lnTo>
                    <a:pt x="0" y="376121"/>
                  </a:lnTo>
                  <a:lnTo>
                    <a:pt x="882382" y="376121"/>
                  </a:lnTo>
                  <a:lnTo>
                    <a:pt x="882382" y="579321"/>
                  </a:lnTo>
                  <a:lnTo>
                    <a:pt x="1288782" y="289660"/>
                  </a:lnTo>
                  <a:close/>
                </a:path>
              </a:pathLst>
            </a:custGeom>
            <a:solidFill>
              <a:srgbClr val="000000">
                <a:alpha val="28627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55575"/>
              <a:ext cx="1187182" cy="220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83006" y="4937062"/>
            <a:ext cx="2612499" cy="261249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01387" y="5380430"/>
            <a:ext cx="1384937" cy="1571795"/>
            <a:chOff x="0" y="0"/>
            <a:chExt cx="364757" cy="4139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64757" cy="413971"/>
            </a:xfrm>
            <a:custGeom>
              <a:avLst/>
              <a:gdLst/>
              <a:ahLst/>
              <a:cxnLst/>
              <a:rect r="r" b="b" t="t" l="l"/>
              <a:pathLst>
                <a:path h="413971" w="364757">
                  <a:moveTo>
                    <a:pt x="182379" y="0"/>
                  </a:moveTo>
                  <a:lnTo>
                    <a:pt x="182379" y="0"/>
                  </a:lnTo>
                  <a:cubicBezTo>
                    <a:pt x="283103" y="0"/>
                    <a:pt x="364757" y="81654"/>
                    <a:pt x="364757" y="182379"/>
                  </a:cubicBezTo>
                  <a:lnTo>
                    <a:pt x="364757" y="231592"/>
                  </a:lnTo>
                  <a:cubicBezTo>
                    <a:pt x="364757" y="279962"/>
                    <a:pt x="345542" y="326351"/>
                    <a:pt x="311340" y="360553"/>
                  </a:cubicBezTo>
                  <a:cubicBezTo>
                    <a:pt x="277137" y="394756"/>
                    <a:pt x="230748" y="413971"/>
                    <a:pt x="182379" y="413971"/>
                  </a:cubicBezTo>
                  <a:lnTo>
                    <a:pt x="182379" y="413971"/>
                  </a:lnTo>
                  <a:cubicBezTo>
                    <a:pt x="81654" y="413971"/>
                    <a:pt x="0" y="332317"/>
                    <a:pt x="0" y="231592"/>
                  </a:cubicBezTo>
                  <a:lnTo>
                    <a:pt x="0" y="182379"/>
                  </a:lnTo>
                  <a:cubicBezTo>
                    <a:pt x="0" y="134009"/>
                    <a:pt x="19215" y="87620"/>
                    <a:pt x="53417" y="53417"/>
                  </a:cubicBezTo>
                  <a:cubicBezTo>
                    <a:pt x="87620" y="19215"/>
                    <a:pt x="134009" y="0"/>
                    <a:pt x="182379" y="0"/>
                  </a:cubicBezTo>
                  <a:close/>
                </a:path>
              </a:pathLst>
            </a:custGeom>
            <a:solidFill>
              <a:srgbClr val="DEEAE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64757" cy="46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813306" y="5603574"/>
            <a:ext cx="1161100" cy="1177287"/>
          </a:xfrm>
          <a:custGeom>
            <a:avLst/>
            <a:gdLst/>
            <a:ahLst/>
            <a:cxnLst/>
            <a:rect r="r" b="b" t="t" l="l"/>
            <a:pathLst>
              <a:path h="1177287" w="1161100">
                <a:moveTo>
                  <a:pt x="0" y="0"/>
                </a:moveTo>
                <a:lnTo>
                  <a:pt x="1161099" y="0"/>
                </a:lnTo>
                <a:lnTo>
                  <a:pt x="1161099" y="1177287"/>
                </a:lnTo>
                <a:lnTo>
                  <a:pt x="0" y="1177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3949727" y="5630718"/>
            <a:ext cx="3086100" cy="1263242"/>
            <a:chOff x="0" y="0"/>
            <a:chExt cx="812800" cy="33270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332706"/>
            </a:xfrm>
            <a:custGeom>
              <a:avLst/>
              <a:gdLst/>
              <a:ahLst/>
              <a:cxnLst/>
              <a:rect r="r" b="b" t="t" l="l"/>
              <a:pathLst>
                <a:path h="33270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04765"/>
                  </a:lnTo>
                  <a:cubicBezTo>
                    <a:pt x="812800" y="238697"/>
                    <a:pt x="799321" y="271239"/>
                    <a:pt x="775327" y="295233"/>
                  </a:cubicBezTo>
                  <a:cubicBezTo>
                    <a:pt x="751333" y="319226"/>
                    <a:pt x="718791" y="332706"/>
                    <a:pt x="684859" y="332706"/>
                  </a:cubicBezTo>
                  <a:lnTo>
                    <a:pt x="127941" y="332706"/>
                  </a:lnTo>
                  <a:cubicBezTo>
                    <a:pt x="94009" y="332706"/>
                    <a:pt x="61467" y="319226"/>
                    <a:pt x="37473" y="295233"/>
                  </a:cubicBezTo>
                  <a:cubicBezTo>
                    <a:pt x="13479" y="271239"/>
                    <a:pt x="0" y="238697"/>
                    <a:pt x="0" y="204765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B4B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812800" cy="389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Big database of ~90.000 URL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86759" y="866775"/>
            <a:ext cx="11881467" cy="131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Repository scrapping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86759" y="2342239"/>
            <a:ext cx="12253942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1.2 - takle GitHub difficulties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14350" y="9877271"/>
            <a:ext cx="3826560" cy="29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V1.2</a:t>
            </a: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PresentationI Frebruary 2025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37538" y="3466962"/>
            <a:ext cx="3047652" cy="109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Create  a short list of keywords related to digital twins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66725" y="8258164"/>
            <a:ext cx="1741627" cy="8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Number of keywords: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00470" y="8374051"/>
            <a:ext cx="380524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681078" y="3466962"/>
            <a:ext cx="2409682" cy="109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Generate new keywords using DeepSeek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218442" y="5742909"/>
            <a:ext cx="1741627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~350 keywords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56322" y="3466962"/>
            <a:ext cx="2438997" cy="109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Search for repositories  in github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56322" y="7554902"/>
            <a:ext cx="2438997" cy="109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 delay is used whenver the limitation is reached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887040" y="7791439"/>
            <a:ext cx="3211473" cy="36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❗needs additional filtering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DAGgJh5b3Cw</dc:identifier>
  <dcterms:modified xsi:type="dcterms:W3CDTF">2011-08-01T06:04:30Z</dcterms:modified>
  <cp:revision>1</cp:revision>
  <dc:title>Copie de source image :</dc:title>
</cp:coreProperties>
</file>